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73" r:id="rId10"/>
    <p:sldId id="265" r:id="rId11"/>
    <p:sldId id="266" r:id="rId12"/>
    <p:sldId id="267" r:id="rId13"/>
    <p:sldId id="268" r:id="rId14"/>
    <p:sldId id="269" r:id="rId15"/>
    <p:sldId id="270" r:id="rId16"/>
    <p:sldId id="271" r:id="rId17"/>
    <p:sldId id="274" r:id="rId18"/>
    <p:sldId id="275" r:id="rId19"/>
    <p:sldId id="281" r:id="rId20"/>
    <p:sldId id="277" r:id="rId21"/>
    <p:sldId id="278" r:id="rId22"/>
    <p:sldId id="280" r:id="rId23"/>
    <p:sldId id="272" r:id="rId24"/>
    <p:sldId id="282" r:id="rId25"/>
  </p:sldIdLst>
  <p:sldSz cx="6858000" cy="9144000" type="screen4x3"/>
  <p:notesSz cx="6735763"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guide id="4" orient="horz" pos="793" userDrawn="1">
          <p15:clr>
            <a:srgbClr val="A4A3A4"/>
          </p15:clr>
        </p15:guide>
        <p15:guide id="5"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59" autoAdjust="0"/>
    <p:restoredTop sz="95984" autoAdjust="0"/>
  </p:normalViewPr>
  <p:slideViewPr>
    <p:cSldViewPr snapToGrid="0">
      <p:cViewPr varScale="1">
        <p:scale>
          <a:sx n="68" d="100"/>
          <a:sy n="68" d="100"/>
        </p:scale>
        <p:origin x="3642" y="48"/>
      </p:cViewPr>
      <p:guideLst>
        <p:guide orient="horz" pos="2880"/>
        <p:guide pos="2160"/>
        <p:guide orient="horz" pos="793"/>
        <p:guide pos="38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zh-TW" altLang="en-US"/>
              <a:t>按一下以編輯母片標題樣式</a:t>
            </a:r>
            <a:endParaRPr lang="en-US" dirty="0"/>
          </a:p>
        </p:txBody>
      </p:sp>
      <p:sp>
        <p:nvSpPr>
          <p:cNvPr id="3" name="Subtitle 2"/>
          <p:cNvSpPr>
            <a:spLocks noGrp="1"/>
          </p:cNvSpPr>
          <p:nvPr>
            <p:ph type="subTitle" idx="1"/>
          </p:nvPr>
        </p:nvSpPr>
        <p:spPr>
          <a:xfrm>
            <a:off x="857250" y="4802718"/>
            <a:ext cx="5143500" cy="2207683"/>
          </a:xfrm>
        </p:spPr>
        <p:txBody>
          <a:bodyPr/>
          <a:lstStyle>
            <a:lvl1pPr marL="0" indent="0" algn="ctr">
              <a:buNone/>
              <a:defRPr sz="1800"/>
            </a:lvl1pPr>
            <a:lvl2pPr marL="342898" indent="0" algn="ctr">
              <a:buNone/>
              <a:defRPr sz="1500"/>
            </a:lvl2pPr>
            <a:lvl3pPr marL="685796" indent="0" algn="ctr">
              <a:buNone/>
              <a:defRPr sz="1350"/>
            </a:lvl3pPr>
            <a:lvl4pPr marL="1028694" indent="0" algn="ctr">
              <a:buNone/>
              <a:defRPr sz="1200"/>
            </a:lvl4pPr>
            <a:lvl5pPr marL="1371592" indent="0" algn="ctr">
              <a:buNone/>
              <a:defRPr sz="1200"/>
            </a:lvl5pPr>
            <a:lvl6pPr marL="1714490" indent="0" algn="ctr">
              <a:buNone/>
              <a:defRPr sz="1200"/>
            </a:lvl6pPr>
            <a:lvl7pPr marL="2057388" indent="0" algn="ctr">
              <a:buNone/>
              <a:defRPr sz="1200"/>
            </a:lvl7pPr>
            <a:lvl8pPr marL="2400286" indent="0" algn="ctr">
              <a:buNone/>
              <a:defRPr sz="1200"/>
            </a:lvl8pPr>
            <a:lvl9pPr marL="2743185" indent="0" algn="ctr">
              <a:buNone/>
              <a:defRPr sz="12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2225705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2806937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467918" y="2279654"/>
            <a:ext cx="5915025" cy="3803649"/>
          </a:xfrm>
        </p:spPr>
        <p:txBody>
          <a:bodyPr anchor="b"/>
          <a:lstStyle>
            <a:lvl1pPr>
              <a:defRPr sz="4500"/>
            </a:lvl1pPr>
          </a:lstStyle>
          <a:p>
            <a:r>
              <a:rPr lang="zh-TW" altLang="en-US"/>
              <a:t>按一下以編輯母片標題樣式</a:t>
            </a:r>
            <a:endParaRPr lang="en-US" dirty="0"/>
          </a:p>
        </p:txBody>
      </p:sp>
      <p:sp>
        <p:nvSpPr>
          <p:cNvPr id="3" name="Text Placeholder 2"/>
          <p:cNvSpPr>
            <a:spLocks noGrp="1"/>
          </p:cNvSpPr>
          <p:nvPr>
            <p:ph type="body" idx="1"/>
          </p:nvPr>
        </p:nvSpPr>
        <p:spPr>
          <a:xfrm>
            <a:off x="467918" y="6119286"/>
            <a:ext cx="5915025" cy="2000249"/>
          </a:xfrm>
        </p:spPr>
        <p:txBody>
          <a:bodyPr/>
          <a:lstStyle>
            <a:lvl1pPr marL="0" indent="0">
              <a:buNone/>
              <a:defRPr sz="1800">
                <a:solidFill>
                  <a:schemeClr val="tx1">
                    <a:tint val="82000"/>
                  </a:schemeClr>
                </a:solidFill>
              </a:defRPr>
            </a:lvl1pPr>
            <a:lvl2pPr marL="342898" indent="0">
              <a:buNone/>
              <a:defRPr sz="1500">
                <a:solidFill>
                  <a:schemeClr val="tx1">
                    <a:tint val="82000"/>
                  </a:schemeClr>
                </a:solidFill>
              </a:defRPr>
            </a:lvl2pPr>
            <a:lvl3pPr marL="685796" indent="0">
              <a:buNone/>
              <a:defRPr sz="1350">
                <a:solidFill>
                  <a:schemeClr val="tx1">
                    <a:tint val="82000"/>
                  </a:schemeClr>
                </a:solidFill>
              </a:defRPr>
            </a:lvl3pPr>
            <a:lvl4pPr marL="1028694" indent="0">
              <a:buNone/>
              <a:defRPr sz="1200">
                <a:solidFill>
                  <a:schemeClr val="tx1">
                    <a:tint val="82000"/>
                  </a:schemeClr>
                </a:solidFill>
              </a:defRPr>
            </a:lvl4pPr>
            <a:lvl5pPr marL="1371592" indent="0">
              <a:buNone/>
              <a:defRPr sz="1200">
                <a:solidFill>
                  <a:schemeClr val="tx1">
                    <a:tint val="82000"/>
                  </a:schemeClr>
                </a:solidFill>
              </a:defRPr>
            </a:lvl5pPr>
            <a:lvl6pPr marL="1714490" indent="0">
              <a:buNone/>
              <a:defRPr sz="1200">
                <a:solidFill>
                  <a:schemeClr val="tx1">
                    <a:tint val="82000"/>
                  </a:schemeClr>
                </a:solidFill>
              </a:defRPr>
            </a:lvl6pPr>
            <a:lvl7pPr marL="2057388" indent="0">
              <a:buNone/>
              <a:defRPr sz="1200">
                <a:solidFill>
                  <a:schemeClr val="tx1">
                    <a:tint val="82000"/>
                  </a:schemeClr>
                </a:solidFill>
              </a:defRPr>
            </a:lvl7pPr>
            <a:lvl8pPr marL="2400286" indent="0">
              <a:buNone/>
              <a:defRPr sz="1200">
                <a:solidFill>
                  <a:schemeClr val="tx1">
                    <a:tint val="82000"/>
                  </a:schemeClr>
                </a:solidFill>
              </a:defRPr>
            </a:lvl8pPr>
            <a:lvl9pPr marL="2743185" indent="0">
              <a:buNone/>
              <a:defRPr sz="1200">
                <a:solidFill>
                  <a:schemeClr val="tx1">
                    <a:tint val="82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1255454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707981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3" y="486836"/>
            <a:ext cx="5915025" cy="1767417"/>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472381" y="2241552"/>
            <a:ext cx="2901255" cy="1098549"/>
          </a:xfrm>
        </p:spPr>
        <p:txBody>
          <a:bodyPr anchor="b"/>
          <a:lstStyle>
            <a:lvl1pPr marL="0" indent="0">
              <a:buNone/>
              <a:defRPr sz="1800" b="1"/>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a:r>
              <a:rPr lang="zh-TW" altLang="en-US"/>
              <a:t>按一下以編輯母片文字樣式</a:t>
            </a:r>
          </a:p>
        </p:txBody>
      </p:sp>
      <p:sp>
        <p:nvSpPr>
          <p:cNvPr id="4" name="Content Placeholder 3"/>
          <p:cNvSpPr>
            <a:spLocks noGrp="1"/>
          </p:cNvSpPr>
          <p:nvPr>
            <p:ph sz="half" idx="2"/>
          </p:nvPr>
        </p:nvSpPr>
        <p:spPr>
          <a:xfrm>
            <a:off x="472381" y="3340101"/>
            <a:ext cx="2901255" cy="491278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3471865" y="2241552"/>
            <a:ext cx="2915543" cy="1098549"/>
          </a:xfrm>
        </p:spPr>
        <p:txBody>
          <a:bodyPr anchor="b"/>
          <a:lstStyle>
            <a:lvl1pPr marL="0" indent="0">
              <a:buNone/>
              <a:defRPr sz="1800" b="1"/>
            </a:lvl1pPr>
            <a:lvl2pPr marL="342898" indent="0">
              <a:buNone/>
              <a:defRPr sz="1500" b="1"/>
            </a:lvl2pPr>
            <a:lvl3pPr marL="685796" indent="0">
              <a:buNone/>
              <a:defRPr sz="1350" b="1"/>
            </a:lvl3pPr>
            <a:lvl4pPr marL="1028694" indent="0">
              <a:buNone/>
              <a:defRPr sz="1200" b="1"/>
            </a:lvl4pPr>
            <a:lvl5pPr marL="1371592" indent="0">
              <a:buNone/>
              <a:defRPr sz="1200" b="1"/>
            </a:lvl5pPr>
            <a:lvl6pPr marL="1714490" indent="0">
              <a:buNone/>
              <a:defRPr sz="1200" b="1"/>
            </a:lvl6pPr>
            <a:lvl7pPr marL="2057388" indent="0">
              <a:buNone/>
              <a:defRPr sz="1200" b="1"/>
            </a:lvl7pPr>
            <a:lvl8pPr marL="2400286" indent="0">
              <a:buNone/>
              <a:defRPr sz="1200" b="1"/>
            </a:lvl8pPr>
            <a:lvl9pPr marL="2743185" indent="0">
              <a:buNone/>
              <a:defRPr sz="1200" b="1"/>
            </a:lvl9pPr>
          </a:lstStyle>
          <a:p>
            <a:pPr lvl="0"/>
            <a:r>
              <a:rPr lang="zh-TW" altLang="en-US"/>
              <a:t>按一下以編輯母片文字樣式</a:t>
            </a:r>
          </a:p>
        </p:txBody>
      </p:sp>
      <p:sp>
        <p:nvSpPr>
          <p:cNvPr id="6" name="Content Placeholder 5"/>
          <p:cNvSpPr>
            <a:spLocks noGrp="1"/>
          </p:cNvSpPr>
          <p:nvPr>
            <p:ph sz="quarter" idx="4"/>
          </p:nvPr>
        </p:nvSpPr>
        <p:spPr>
          <a:xfrm>
            <a:off x="3471865" y="3340101"/>
            <a:ext cx="2915543" cy="4912784"/>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49580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125958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2026042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2915545" y="1316570"/>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472381" y="2743201"/>
            <a:ext cx="2211884" cy="5082117"/>
          </a:xfrm>
        </p:spPr>
        <p:txBody>
          <a:bodyPr/>
          <a:lstStyle>
            <a:lvl1pPr marL="0" indent="0">
              <a:buNone/>
              <a:defRPr sz="1200"/>
            </a:lvl1pPr>
            <a:lvl2pPr marL="342898" indent="0">
              <a:buNone/>
              <a:defRPr sz="1050"/>
            </a:lvl2pPr>
            <a:lvl3pPr marL="685796" indent="0">
              <a:buNone/>
              <a:defRPr sz="900"/>
            </a:lvl3pPr>
            <a:lvl4pPr marL="1028694" indent="0">
              <a:buNone/>
              <a:defRPr sz="750"/>
            </a:lvl4pPr>
            <a:lvl5pPr marL="1371592" indent="0">
              <a:buNone/>
              <a:defRPr sz="750"/>
            </a:lvl5pPr>
            <a:lvl6pPr marL="1714490" indent="0">
              <a:buNone/>
              <a:defRPr sz="750"/>
            </a:lvl6pPr>
            <a:lvl7pPr marL="2057388" indent="0">
              <a:buNone/>
              <a:defRPr sz="750"/>
            </a:lvl7pPr>
            <a:lvl8pPr marL="2400286" indent="0">
              <a:buNone/>
              <a:defRPr sz="750"/>
            </a:lvl8pPr>
            <a:lvl9pPr marL="2743185"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269489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2915545" y="1316570"/>
            <a:ext cx="3471863" cy="6498167"/>
          </a:xfrm>
        </p:spPr>
        <p:txBody>
          <a:bodyPr anchor="t"/>
          <a:lstStyle>
            <a:lvl1pPr marL="0" indent="0">
              <a:buNone/>
              <a:defRPr sz="2400"/>
            </a:lvl1pPr>
            <a:lvl2pPr marL="342898" indent="0">
              <a:buNone/>
              <a:defRPr sz="2100"/>
            </a:lvl2pPr>
            <a:lvl3pPr marL="685796" indent="0">
              <a:buNone/>
              <a:defRPr sz="1800"/>
            </a:lvl3pPr>
            <a:lvl4pPr marL="1028694" indent="0">
              <a:buNone/>
              <a:defRPr sz="1500"/>
            </a:lvl4pPr>
            <a:lvl5pPr marL="1371592" indent="0">
              <a:buNone/>
              <a:defRPr sz="1500"/>
            </a:lvl5pPr>
            <a:lvl6pPr marL="1714490" indent="0">
              <a:buNone/>
              <a:defRPr sz="1500"/>
            </a:lvl6pPr>
            <a:lvl7pPr marL="2057388" indent="0">
              <a:buNone/>
              <a:defRPr sz="1500"/>
            </a:lvl7pPr>
            <a:lvl8pPr marL="2400286" indent="0">
              <a:buNone/>
              <a:defRPr sz="1500"/>
            </a:lvl8pPr>
            <a:lvl9pPr marL="2743185"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472381" y="2743201"/>
            <a:ext cx="2211884" cy="5082117"/>
          </a:xfrm>
        </p:spPr>
        <p:txBody>
          <a:bodyPr/>
          <a:lstStyle>
            <a:lvl1pPr marL="0" indent="0">
              <a:buNone/>
              <a:defRPr sz="1200"/>
            </a:lvl1pPr>
            <a:lvl2pPr marL="342898" indent="0">
              <a:buNone/>
              <a:defRPr sz="1050"/>
            </a:lvl2pPr>
            <a:lvl3pPr marL="685796" indent="0">
              <a:buNone/>
              <a:defRPr sz="900"/>
            </a:lvl3pPr>
            <a:lvl4pPr marL="1028694" indent="0">
              <a:buNone/>
              <a:defRPr sz="750"/>
            </a:lvl4pPr>
            <a:lvl5pPr marL="1371592" indent="0">
              <a:buNone/>
              <a:defRPr sz="750"/>
            </a:lvl5pPr>
            <a:lvl6pPr marL="1714490" indent="0">
              <a:buNone/>
              <a:defRPr sz="750"/>
            </a:lvl6pPr>
            <a:lvl7pPr marL="2057388" indent="0">
              <a:buNone/>
              <a:defRPr sz="750"/>
            </a:lvl7pPr>
            <a:lvl8pPr marL="2400286" indent="0">
              <a:buNone/>
              <a:defRPr sz="750"/>
            </a:lvl8pPr>
            <a:lvl9pPr marL="2743185"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2381636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399679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5"/>
            <a:ext cx="1478756" cy="7749117"/>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71488" y="486835"/>
            <a:ext cx="4350544" cy="7749117"/>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95646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0" y="486836"/>
            <a:ext cx="5915025" cy="1767417"/>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71490" y="2434167"/>
            <a:ext cx="5915025" cy="5801784"/>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074B8275-ED2B-4AD2-881E-9C1E49141D94}" type="datetimeFigureOut">
              <a:rPr lang="zh-TW" altLang="en-US" smtClean="0"/>
              <a:t>2026/8/20</a:t>
            </a:fld>
            <a:endParaRPr lang="zh-TW" altLang="en-US"/>
          </a:p>
        </p:txBody>
      </p:sp>
      <p:sp>
        <p:nvSpPr>
          <p:cNvPr id="5" name="Footer Placeholder 4"/>
          <p:cNvSpPr>
            <a:spLocks noGrp="1"/>
          </p:cNvSpPr>
          <p:nvPr>
            <p:ph type="ftr" sz="quarter" idx="3"/>
          </p:nvPr>
        </p:nvSpPr>
        <p:spPr>
          <a:xfrm>
            <a:off x="2271715"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zh-TW"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61AE1C03-FADE-49C4-B723-73AEF648C9B8}" type="slidenum">
              <a:rPr lang="zh-TW" altLang="en-US" smtClean="0"/>
              <a:t>‹#›</a:t>
            </a:fld>
            <a:endParaRPr lang="zh-TW" altLang="en-US"/>
          </a:p>
        </p:txBody>
      </p:sp>
    </p:spTree>
    <p:extLst>
      <p:ext uri="{BB962C8B-B14F-4D97-AF65-F5344CB8AC3E}">
        <p14:creationId xmlns:p14="http://schemas.microsoft.com/office/powerpoint/2010/main" val="6466526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79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9" indent="-171449" algn="l" defTabSz="68579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47" indent="-171449" algn="l" defTabSz="68579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45" indent="-171449" algn="l" defTabSz="68579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43"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41"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39"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37"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35"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33" indent="-171449" algn="l" defTabSz="68579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96" rtl="0" eaLnBrk="1" latinLnBrk="0" hangingPunct="1">
        <a:defRPr sz="1350" kern="1200">
          <a:solidFill>
            <a:schemeClr val="tx1"/>
          </a:solidFill>
          <a:latin typeface="+mn-lt"/>
          <a:ea typeface="+mn-ea"/>
          <a:cs typeface="+mn-cs"/>
        </a:defRPr>
      </a:lvl1pPr>
      <a:lvl2pPr marL="342898" algn="l" defTabSz="685796" rtl="0" eaLnBrk="1" latinLnBrk="0" hangingPunct="1">
        <a:defRPr sz="1350" kern="1200">
          <a:solidFill>
            <a:schemeClr val="tx1"/>
          </a:solidFill>
          <a:latin typeface="+mn-lt"/>
          <a:ea typeface="+mn-ea"/>
          <a:cs typeface="+mn-cs"/>
        </a:defRPr>
      </a:lvl2pPr>
      <a:lvl3pPr marL="685796" algn="l" defTabSz="685796" rtl="0" eaLnBrk="1" latinLnBrk="0" hangingPunct="1">
        <a:defRPr sz="1350" kern="1200">
          <a:solidFill>
            <a:schemeClr val="tx1"/>
          </a:solidFill>
          <a:latin typeface="+mn-lt"/>
          <a:ea typeface="+mn-ea"/>
          <a:cs typeface="+mn-cs"/>
        </a:defRPr>
      </a:lvl3pPr>
      <a:lvl4pPr marL="1028694" algn="l" defTabSz="685796" rtl="0" eaLnBrk="1" latinLnBrk="0" hangingPunct="1">
        <a:defRPr sz="1350" kern="1200">
          <a:solidFill>
            <a:schemeClr val="tx1"/>
          </a:solidFill>
          <a:latin typeface="+mn-lt"/>
          <a:ea typeface="+mn-ea"/>
          <a:cs typeface="+mn-cs"/>
        </a:defRPr>
      </a:lvl4pPr>
      <a:lvl5pPr marL="1371592" algn="l" defTabSz="685796" rtl="0" eaLnBrk="1" latinLnBrk="0" hangingPunct="1">
        <a:defRPr sz="1350" kern="1200">
          <a:solidFill>
            <a:schemeClr val="tx1"/>
          </a:solidFill>
          <a:latin typeface="+mn-lt"/>
          <a:ea typeface="+mn-ea"/>
          <a:cs typeface="+mn-cs"/>
        </a:defRPr>
      </a:lvl5pPr>
      <a:lvl6pPr marL="1714490" algn="l" defTabSz="685796" rtl="0" eaLnBrk="1" latinLnBrk="0" hangingPunct="1">
        <a:defRPr sz="1350" kern="1200">
          <a:solidFill>
            <a:schemeClr val="tx1"/>
          </a:solidFill>
          <a:latin typeface="+mn-lt"/>
          <a:ea typeface="+mn-ea"/>
          <a:cs typeface="+mn-cs"/>
        </a:defRPr>
      </a:lvl6pPr>
      <a:lvl7pPr marL="2057388" algn="l" defTabSz="685796" rtl="0" eaLnBrk="1" latinLnBrk="0" hangingPunct="1">
        <a:defRPr sz="1350" kern="1200">
          <a:solidFill>
            <a:schemeClr val="tx1"/>
          </a:solidFill>
          <a:latin typeface="+mn-lt"/>
          <a:ea typeface="+mn-ea"/>
          <a:cs typeface="+mn-cs"/>
        </a:defRPr>
      </a:lvl7pPr>
      <a:lvl8pPr marL="2400286" algn="l" defTabSz="685796" rtl="0" eaLnBrk="1" latinLnBrk="0" hangingPunct="1">
        <a:defRPr sz="1350" kern="1200">
          <a:solidFill>
            <a:schemeClr val="tx1"/>
          </a:solidFill>
          <a:latin typeface="+mn-lt"/>
          <a:ea typeface="+mn-ea"/>
          <a:cs typeface="+mn-cs"/>
        </a:defRPr>
      </a:lvl8pPr>
      <a:lvl9pPr marL="2743185" algn="l" defTabSz="68579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一張含有 海洋哺乳動物, 卡通, 海豚, 動物玩偶 的圖片&#10;&#10;AI 產生的內容可能不正確。">
            <a:extLst>
              <a:ext uri="{FF2B5EF4-FFF2-40B4-BE49-F238E27FC236}">
                <a16:creationId xmlns:a16="http://schemas.microsoft.com/office/drawing/2014/main" id="{ADC76724-BB9E-C27F-4816-2A2B1D7BA3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17" y="2491409"/>
            <a:ext cx="1542489" cy="1800430"/>
          </a:xfrm>
          <a:prstGeom prst="rect">
            <a:avLst/>
          </a:prstGeom>
        </p:spPr>
      </p:pic>
      <p:pic>
        <p:nvPicPr>
          <p:cNvPr id="4" name="圖片 3" descr="一張含有 美工圖案, 動物玩偶, 卡通, 藝術 的圖片&#10;&#10;AI 產生的內容可能不正確。">
            <a:extLst>
              <a:ext uri="{FF2B5EF4-FFF2-40B4-BE49-F238E27FC236}">
                <a16:creationId xmlns:a16="http://schemas.microsoft.com/office/drawing/2014/main" id="{F5A8A582-7D2F-CBC5-82EF-20A576DA9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5279" y="411951"/>
            <a:ext cx="1519938" cy="1144592"/>
          </a:xfrm>
          <a:prstGeom prst="rect">
            <a:avLst/>
          </a:prstGeom>
        </p:spPr>
      </p:pic>
      <p:pic>
        <p:nvPicPr>
          <p:cNvPr id="17" name="圖片 16" descr="一張含有 派對用品, 氣球, 生日蛋糕, 生日 的圖片&#10;&#10;AI 產生的內容可能不正確。">
            <a:extLst>
              <a:ext uri="{FF2B5EF4-FFF2-40B4-BE49-F238E27FC236}">
                <a16:creationId xmlns:a16="http://schemas.microsoft.com/office/drawing/2014/main" id="{376F507F-20F8-F671-182B-D7AA502414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5750" y="7954958"/>
            <a:ext cx="1367282" cy="1144592"/>
          </a:xfrm>
          <a:prstGeom prst="rect">
            <a:avLst/>
          </a:prstGeom>
        </p:spPr>
      </p:pic>
      <p:graphicFrame>
        <p:nvGraphicFramePr>
          <p:cNvPr id="9" name="表格 8">
            <a:extLst>
              <a:ext uri="{FF2B5EF4-FFF2-40B4-BE49-F238E27FC236}">
                <a16:creationId xmlns:a16="http://schemas.microsoft.com/office/drawing/2014/main" id="{49D79AE6-C0EC-BA4E-B29E-567250D2115C}"/>
              </a:ext>
            </a:extLst>
          </p:cNvPr>
          <p:cNvGraphicFramePr>
            <a:graphicFrameLocks noGrp="1"/>
          </p:cNvGraphicFramePr>
          <p:nvPr>
            <p:extLst>
              <p:ext uri="{D42A27DB-BD31-4B8C-83A1-F6EECF244321}">
                <p14:modId xmlns:p14="http://schemas.microsoft.com/office/powerpoint/2010/main" val="1222363368"/>
              </p:ext>
            </p:extLst>
          </p:nvPr>
        </p:nvGraphicFramePr>
        <p:xfrm>
          <a:off x="884937" y="640187"/>
          <a:ext cx="5212526" cy="7626009"/>
        </p:xfrm>
        <a:graphic>
          <a:graphicData uri="http://schemas.openxmlformats.org/drawingml/2006/table">
            <a:tbl>
              <a:tblPr firstRow="1" firstCol="1" bandRow="1">
                <a:tableStyleId>{5C22544A-7EE6-4342-B048-85BDC9FD1C3A}</a:tableStyleId>
              </a:tblPr>
              <a:tblGrid>
                <a:gridCol w="782659">
                  <a:extLst>
                    <a:ext uri="{9D8B030D-6E8A-4147-A177-3AD203B41FA5}">
                      <a16:colId xmlns:a16="http://schemas.microsoft.com/office/drawing/2014/main" val="89045581"/>
                    </a:ext>
                  </a:extLst>
                </a:gridCol>
                <a:gridCol w="2056751">
                  <a:extLst>
                    <a:ext uri="{9D8B030D-6E8A-4147-A177-3AD203B41FA5}">
                      <a16:colId xmlns:a16="http://schemas.microsoft.com/office/drawing/2014/main" val="125309377"/>
                    </a:ext>
                  </a:extLst>
                </a:gridCol>
                <a:gridCol w="2373116">
                  <a:extLst>
                    <a:ext uri="{9D8B030D-6E8A-4147-A177-3AD203B41FA5}">
                      <a16:colId xmlns:a16="http://schemas.microsoft.com/office/drawing/2014/main" val="47943545"/>
                    </a:ext>
                  </a:extLst>
                </a:gridCol>
              </a:tblGrid>
              <a:tr h="466745">
                <a:tc gridSpan="3">
                  <a:txBody>
                    <a:bodyPr/>
                    <a:lstStyle/>
                    <a:p>
                      <a:pPr algn="l"/>
                      <a:r>
                        <a:rPr lang="zh-TW" sz="1600" b="0" kern="0" dirty="0">
                          <a:solidFill>
                            <a:schemeClr val="tx1"/>
                          </a:solidFill>
                          <a:effectLst/>
                          <a:latin typeface="標楷體" panose="03000509000000000000" pitchFamily="65" charset="-120"/>
                          <a:ea typeface="標楷體" panose="03000509000000000000" pitchFamily="65" charset="-120"/>
                        </a:rPr>
                        <a:t>金甌女中</a:t>
                      </a:r>
                      <a:r>
                        <a:rPr lang="en-US" altLang="zh-TW" sz="1600" b="0" kern="0" dirty="0">
                          <a:solidFill>
                            <a:schemeClr val="tx1"/>
                          </a:solidFill>
                          <a:effectLst/>
                          <a:latin typeface="標楷體" panose="03000509000000000000" pitchFamily="65" charset="-120"/>
                          <a:ea typeface="標楷體" panose="03000509000000000000" pitchFamily="65" charset="-120"/>
                        </a:rPr>
                        <a:t> </a:t>
                      </a:r>
                      <a:r>
                        <a:rPr lang="en-US" sz="1600" b="0" kern="0" dirty="0">
                          <a:solidFill>
                            <a:schemeClr val="tx1"/>
                          </a:solidFill>
                          <a:effectLst/>
                          <a:latin typeface="標楷體" panose="03000509000000000000" pitchFamily="65" charset="-120"/>
                          <a:ea typeface="標楷體" panose="03000509000000000000" pitchFamily="65" charset="-120"/>
                        </a:rPr>
                        <a:t>11</a:t>
                      </a:r>
                      <a:r>
                        <a:rPr lang="en-US" altLang="zh-TW" sz="1600" b="0" kern="0" dirty="0">
                          <a:solidFill>
                            <a:schemeClr val="tx1"/>
                          </a:solidFill>
                          <a:effectLst/>
                          <a:latin typeface="標楷體" panose="03000509000000000000" pitchFamily="65" charset="-120"/>
                          <a:ea typeface="標楷體" panose="03000509000000000000" pitchFamily="65" charset="-120"/>
                        </a:rPr>
                        <a:t>5 </a:t>
                      </a:r>
                      <a:r>
                        <a:rPr lang="zh-TW" sz="1600" b="0" kern="0" dirty="0">
                          <a:solidFill>
                            <a:schemeClr val="tx1"/>
                          </a:solidFill>
                          <a:effectLst/>
                          <a:latin typeface="標楷體" panose="03000509000000000000" pitchFamily="65" charset="-120"/>
                          <a:ea typeface="標楷體" panose="03000509000000000000" pitchFamily="65" charset="-120"/>
                        </a:rPr>
                        <a:t>學年度社團一覽表</a:t>
                      </a:r>
                      <a:r>
                        <a:rPr lang="en-US" sz="1600" b="0" kern="0" dirty="0">
                          <a:solidFill>
                            <a:schemeClr val="tx1"/>
                          </a:solidFill>
                          <a:effectLst/>
                          <a:latin typeface="標楷體" panose="03000509000000000000" pitchFamily="65" charset="-120"/>
                          <a:ea typeface="標楷體" panose="03000509000000000000" pitchFamily="65" charset="-120"/>
                        </a:rPr>
                        <a:t>           </a:t>
                      </a:r>
                      <a:r>
                        <a:rPr lang="en-US" sz="1200" b="0" kern="0" dirty="0">
                          <a:solidFill>
                            <a:schemeClr val="tx1"/>
                          </a:solidFill>
                          <a:effectLst/>
                          <a:latin typeface="標楷體" panose="03000509000000000000" pitchFamily="65" charset="-120"/>
                          <a:ea typeface="標楷體" panose="03000509000000000000" pitchFamily="65" charset="-120"/>
                        </a:rPr>
                        <a:t>11</a:t>
                      </a:r>
                      <a:r>
                        <a:rPr lang="en-US" altLang="zh-TW" sz="1200" b="0" kern="0" dirty="0">
                          <a:solidFill>
                            <a:schemeClr val="tx1"/>
                          </a:solidFill>
                          <a:effectLst/>
                          <a:latin typeface="標楷體" panose="03000509000000000000" pitchFamily="65" charset="-120"/>
                          <a:ea typeface="標楷體" panose="03000509000000000000" pitchFamily="65" charset="-120"/>
                        </a:rPr>
                        <a:t>5</a:t>
                      </a:r>
                      <a:r>
                        <a:rPr lang="zh-TW" sz="1200" b="0" kern="0" dirty="0">
                          <a:solidFill>
                            <a:schemeClr val="tx1"/>
                          </a:solidFill>
                          <a:effectLst/>
                          <a:latin typeface="標楷體" panose="03000509000000000000" pitchFamily="65" charset="-120"/>
                          <a:ea typeface="標楷體" panose="03000509000000000000" pitchFamily="65" charset="-120"/>
                        </a:rPr>
                        <a:t>年</a:t>
                      </a:r>
                      <a:r>
                        <a:rPr lang="en-US" sz="1200" b="0" kern="0" dirty="0">
                          <a:solidFill>
                            <a:schemeClr val="tx1"/>
                          </a:solidFill>
                          <a:effectLst/>
                          <a:latin typeface="標楷體" panose="03000509000000000000" pitchFamily="65" charset="-120"/>
                          <a:ea typeface="標楷體" panose="03000509000000000000" pitchFamily="65" charset="-120"/>
                        </a:rPr>
                        <a:t>8</a:t>
                      </a:r>
                      <a:r>
                        <a:rPr lang="zh-TW" sz="1200" b="0" kern="0" dirty="0">
                          <a:solidFill>
                            <a:schemeClr val="tx1"/>
                          </a:solidFill>
                          <a:effectLst/>
                          <a:latin typeface="標楷體" panose="03000509000000000000" pitchFamily="65" charset="-120"/>
                          <a:ea typeface="標楷體" panose="03000509000000000000" pitchFamily="65" charset="-120"/>
                        </a:rPr>
                        <a:t>月</a:t>
                      </a:r>
                      <a:r>
                        <a:rPr lang="en-US" sz="1200" b="0" kern="0" dirty="0">
                          <a:solidFill>
                            <a:schemeClr val="tx1"/>
                          </a:solidFill>
                          <a:effectLst/>
                          <a:latin typeface="標楷體" panose="03000509000000000000" pitchFamily="65" charset="-120"/>
                          <a:ea typeface="標楷體" panose="03000509000000000000" pitchFamily="65" charset="-120"/>
                        </a:rPr>
                        <a:t>20</a:t>
                      </a:r>
                      <a:r>
                        <a:rPr lang="zh-TW" sz="1200" b="0" kern="0" dirty="0">
                          <a:solidFill>
                            <a:schemeClr val="tx1"/>
                          </a:solidFill>
                          <a:effectLst/>
                          <a:latin typeface="標楷體" panose="03000509000000000000" pitchFamily="65" charset="-120"/>
                          <a:ea typeface="標楷體" panose="03000509000000000000" pitchFamily="65" charset="-120"/>
                        </a:rPr>
                        <a:t>日</a:t>
                      </a:r>
                      <a:endParaRPr lang="zh-TW" sz="12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552124788"/>
                  </a:ext>
                </a:extLst>
              </a:tr>
              <a:tr h="292902">
                <a:tc>
                  <a:txBody>
                    <a:bodyPr/>
                    <a:lstStyle/>
                    <a:p>
                      <a:pPr algn="ctr"/>
                      <a:r>
                        <a:rPr lang="zh-TW" sz="1400" b="0" kern="0" dirty="0">
                          <a:solidFill>
                            <a:schemeClr val="tx1"/>
                          </a:solidFill>
                          <a:effectLst/>
                          <a:latin typeface="標楷體" panose="03000509000000000000" pitchFamily="65" charset="-120"/>
                          <a:ea typeface="標楷體" panose="03000509000000000000" pitchFamily="65" charset="-120"/>
                        </a:rPr>
                        <a:t>社團代碼</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0" dirty="0">
                          <a:solidFill>
                            <a:schemeClr val="tx1"/>
                          </a:solidFill>
                          <a:effectLst/>
                          <a:latin typeface="標楷體" panose="03000509000000000000" pitchFamily="65" charset="-120"/>
                          <a:ea typeface="標楷體" panose="03000509000000000000" pitchFamily="65" charset="-120"/>
                        </a:rPr>
                        <a:t>社團名稱</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0" dirty="0">
                          <a:solidFill>
                            <a:schemeClr val="tx1"/>
                          </a:solidFill>
                          <a:effectLst/>
                          <a:latin typeface="標楷體" panose="03000509000000000000" pitchFamily="65" charset="-120"/>
                          <a:ea typeface="標楷體" panose="03000509000000000000" pitchFamily="65" charset="-120"/>
                        </a:rPr>
                        <a:t>指導老師</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2617232"/>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A01</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表演藝術社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林湘桂</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542998"/>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A02</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管樂社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章晏肇</a:t>
                      </a:r>
                      <a:r>
                        <a:rPr lang="en-US" sz="1400" b="0" kern="100" dirty="0">
                          <a:solidFill>
                            <a:schemeClr val="tx1"/>
                          </a:solidFill>
                          <a:effectLst/>
                          <a:latin typeface="標楷體" panose="03000509000000000000" pitchFamily="65" charset="-120"/>
                          <a:ea typeface="標楷體" panose="03000509000000000000" pitchFamily="65" charset="-120"/>
                          <a:cs typeface="+mn-cs"/>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n-cs"/>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659592"/>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A03</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太鼓社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latinLnBrk="1"/>
                      <a:r>
                        <a:rPr lang="zh-TW" altLang="en-US" sz="1400" b="0" kern="0" dirty="0">
                          <a:solidFill>
                            <a:schemeClr val="tx1"/>
                          </a:solidFill>
                          <a:effectLst/>
                          <a:latin typeface="標楷體" panose="03000509000000000000" pitchFamily="65" charset="-120"/>
                          <a:ea typeface="標楷體" panose="03000509000000000000" pitchFamily="65" charset="-120"/>
                        </a:rPr>
                        <a:t>安祐萱</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564529"/>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A04</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吉他社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顏</a:t>
                      </a: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以勒</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9099344"/>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A05</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rPr>
                        <a:t>熱音</a:t>
                      </a:r>
                      <a:r>
                        <a:rPr lang="zh-TW" sz="1400" b="0" kern="100" dirty="0">
                          <a:solidFill>
                            <a:schemeClr val="tx1"/>
                          </a:solidFill>
                          <a:effectLst/>
                          <a:latin typeface="標楷體" panose="03000509000000000000" pitchFamily="65" charset="-120"/>
                          <a:ea typeface="標楷體" panose="03000509000000000000" pitchFamily="65" charset="-120"/>
                        </a:rPr>
                        <a:t>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0" dirty="0">
                          <a:solidFill>
                            <a:schemeClr val="tx1"/>
                          </a:solidFill>
                          <a:effectLst/>
                          <a:latin typeface="標楷體" panose="03000509000000000000" pitchFamily="65" charset="-120"/>
                          <a:ea typeface="標楷體" panose="03000509000000000000" pitchFamily="65" charset="-120"/>
                        </a:rPr>
                        <a:t>陳棋睿</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1344575"/>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A06</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流行音樂歌唱社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陳琬惇</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976258"/>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A07</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球類社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彭歆貽</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1735725"/>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A08</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韓國流行舞蹈社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蔡依嫺</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16314"/>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A09</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勁舞社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范若筠</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035737"/>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A10</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熱舞社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阮靖容</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0223823"/>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A11</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讀書趣社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6661666"/>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A12</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繪畫社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李</a:t>
                      </a:r>
                      <a:r>
                        <a:rPr lang="en-US" sz="1400" b="0" kern="100" dirty="0">
                          <a:solidFill>
                            <a:schemeClr val="tx1"/>
                          </a:solidFill>
                          <a:effectLst/>
                          <a:latin typeface="標楷體" panose="03000509000000000000" pitchFamily="65" charset="-120"/>
                          <a:ea typeface="標楷體" panose="03000509000000000000" pitchFamily="65" charset="-120"/>
                        </a:rPr>
                        <a:t>  </a:t>
                      </a:r>
                      <a:r>
                        <a:rPr lang="zh-TW" sz="1400" b="0" kern="100" dirty="0">
                          <a:solidFill>
                            <a:schemeClr val="tx1"/>
                          </a:solidFill>
                          <a:effectLst/>
                          <a:latin typeface="標楷體" panose="03000509000000000000" pitchFamily="65" charset="-120"/>
                          <a:ea typeface="標楷體" panose="03000509000000000000" pitchFamily="65" charset="-120"/>
                        </a:rPr>
                        <a:t>妮</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5435242"/>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A13</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動漫社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胡晏齡</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9018942"/>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A14</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生活藝術手作社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張家寶</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9820260"/>
                  </a:ext>
                </a:extLst>
              </a:tr>
              <a:tr h="297694">
                <a:tc>
                  <a:txBody>
                    <a:bodyPr/>
                    <a:lstStyle/>
                    <a:p>
                      <a:pPr algn="ctr"/>
                      <a:r>
                        <a:rPr lang="en-US" sz="1400" b="0" kern="0">
                          <a:solidFill>
                            <a:schemeClr val="tx1"/>
                          </a:solidFill>
                          <a:effectLst/>
                          <a:latin typeface="標楷體" panose="03000509000000000000" pitchFamily="65" charset="-120"/>
                          <a:ea typeface="標楷體" panose="03000509000000000000" pitchFamily="65" charset="-120"/>
                        </a:rPr>
                        <a:t>A15</a:t>
                      </a:r>
                      <a:endParaRPr lang="zh-TW" sz="1400" b="0" kern="10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生命靈數社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rPr>
                        <a:t>賴如儀</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5879894"/>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A16</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點心烘焙社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陳淑華</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5167706"/>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A17</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點點曼陀羅社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rPr>
                        <a:t>莊逸芸</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0757044"/>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A18</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大眾傳播社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邱鼎豪</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9230235"/>
                  </a:ext>
                </a:extLst>
              </a:tr>
              <a:tr h="3170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A19</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800" rtl="0" eaLnBrk="1" latinLnBrk="0" hangingPunct="1"/>
                      <a:r>
                        <a:rPr lang="zh-TW" altLang="en-US" sz="1400" b="0" kern="100" dirty="0">
                          <a:solidFill>
                            <a:schemeClr val="tx1"/>
                          </a:solidFill>
                          <a:effectLst/>
                          <a:latin typeface="標楷體" panose="03000509000000000000" pitchFamily="65" charset="-120"/>
                          <a:ea typeface="標楷體" panose="03000509000000000000" pitchFamily="65" charset="-120"/>
                          <a:cs typeface="+mn-cs"/>
                        </a:rPr>
                        <a:t>傳愛服務社</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莊建娟</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9250749"/>
                  </a:ext>
                </a:extLst>
              </a:tr>
              <a:tr h="297694">
                <a:tc>
                  <a:txBody>
                    <a:bodyPr/>
                    <a:lstStyle/>
                    <a:p>
                      <a:pPr algn="ctr"/>
                      <a:r>
                        <a:rPr lang="en-US" sz="1400" b="0" strike="noStrike" kern="0" dirty="0">
                          <a:solidFill>
                            <a:schemeClr val="tx1"/>
                          </a:solidFill>
                          <a:effectLst/>
                          <a:latin typeface="標楷體" panose="03000509000000000000" pitchFamily="65" charset="-120"/>
                          <a:ea typeface="標楷體" panose="03000509000000000000" pitchFamily="65" charset="-120"/>
                        </a:rPr>
                        <a:t>A20</a:t>
                      </a:r>
                      <a:endParaRPr lang="zh-TW" sz="1400" b="0" strike="noStrike"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異國文化社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sz="1400" b="0" kern="100" dirty="0">
                          <a:solidFill>
                            <a:schemeClr val="tx1"/>
                          </a:solidFill>
                          <a:effectLst/>
                          <a:latin typeface="標楷體" panose="03000509000000000000" pitchFamily="65" charset="-120"/>
                          <a:ea typeface="標楷體" panose="03000509000000000000" pitchFamily="65" charset="-120"/>
                        </a:rPr>
                        <a:t>鄭郁潔</a:t>
                      </a:r>
                      <a:r>
                        <a:rPr lang="en-US" sz="1400" b="0" kern="0" dirty="0">
                          <a:solidFill>
                            <a:schemeClr val="tx1"/>
                          </a:solidFill>
                          <a:effectLst/>
                          <a:latin typeface="標楷體" panose="03000509000000000000" pitchFamily="65" charset="-120"/>
                          <a:ea typeface="標楷體" panose="03000509000000000000" pitchFamily="65" charset="-120"/>
                        </a:rPr>
                        <a:t> </a:t>
                      </a: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593662"/>
                  </a:ext>
                </a:extLst>
              </a:tr>
              <a:tr h="297694">
                <a:tc>
                  <a:txBody>
                    <a:bodyPr/>
                    <a:lstStyle/>
                    <a:p>
                      <a:pPr algn="ctr"/>
                      <a:r>
                        <a:rPr lang="en-US" sz="1400" b="0" kern="0" dirty="0">
                          <a:solidFill>
                            <a:schemeClr val="tx1"/>
                          </a:solidFill>
                          <a:effectLst/>
                          <a:latin typeface="標楷體" panose="03000509000000000000" pitchFamily="65" charset="-120"/>
                          <a:ea typeface="標楷體" panose="03000509000000000000" pitchFamily="65" charset="-120"/>
                        </a:rPr>
                        <a:t>A21</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影像創作</a:t>
                      </a:r>
                      <a:r>
                        <a:rPr lang="zh-TW" altLang="zh-TW" sz="1400" b="0" kern="100" dirty="0">
                          <a:solidFill>
                            <a:schemeClr val="tx1"/>
                          </a:solidFill>
                          <a:effectLst/>
                          <a:latin typeface="標楷體" panose="03000509000000000000" pitchFamily="65" charset="-120"/>
                          <a:ea typeface="標楷體" panose="03000509000000000000" pitchFamily="65" charset="-120"/>
                        </a:rPr>
                        <a:t>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謝佩庭</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82894"/>
                  </a:ext>
                </a:extLst>
              </a:tr>
              <a:tr h="297694">
                <a:tc>
                  <a:txBody>
                    <a:bodyPr/>
                    <a:lstStyle/>
                    <a:p>
                      <a:pPr algn="ctr"/>
                      <a:r>
                        <a:rPr lang="en-US" alt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A22</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快樂學韓語</a:t>
                      </a:r>
                      <a:r>
                        <a:rPr lang="zh-TW" altLang="zh-TW" sz="1400" b="0" kern="100" dirty="0">
                          <a:solidFill>
                            <a:schemeClr val="tx1"/>
                          </a:solidFill>
                          <a:effectLst/>
                          <a:latin typeface="標楷體" panose="03000509000000000000" pitchFamily="65" charset="-120"/>
                          <a:ea typeface="標楷體" panose="03000509000000000000" pitchFamily="65" charset="-120"/>
                        </a:rPr>
                        <a:t>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吳京燕</a:t>
                      </a: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6575868"/>
                  </a:ext>
                </a:extLst>
              </a:tr>
              <a:tr h="297694">
                <a:tc>
                  <a:txBody>
                    <a:bodyPr/>
                    <a:lstStyle/>
                    <a:p>
                      <a:pPr algn="ctr"/>
                      <a:r>
                        <a:rPr lang="en-US" alt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A23</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rPr>
                        <a:t>寵物美容</a:t>
                      </a:r>
                      <a:r>
                        <a:rPr lang="zh-TW" altLang="zh-TW" sz="1400" b="0" kern="100" dirty="0">
                          <a:solidFill>
                            <a:schemeClr val="tx1"/>
                          </a:solidFill>
                          <a:effectLst/>
                          <a:latin typeface="標楷體" panose="03000509000000000000" pitchFamily="65" charset="-120"/>
                          <a:ea typeface="標楷體" panose="03000509000000000000" pitchFamily="65" charset="-120"/>
                        </a:rPr>
                        <a:t>社</a:t>
                      </a:r>
                      <a:endParaRPr lang="zh-TW"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TW" altLang="en-US" sz="1400" b="0" kern="100" dirty="0">
                        <a:solidFill>
                          <a:schemeClr val="tx1"/>
                        </a:solidFill>
                        <a:effectLst/>
                        <a:latin typeface="標楷體" panose="03000509000000000000" pitchFamily="65" charset="-120"/>
                        <a:ea typeface="標楷體" panose="03000509000000000000" pitchFamily="65" charset="-120"/>
                        <a:cs typeface="Mangal" panose="02040503050203030202" pitchFamily="18" charset="0"/>
                      </a:endParaRPr>
                    </a:p>
                  </a:txBody>
                  <a:tcPr marL="9541" marR="95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6726322"/>
                  </a:ext>
                </a:extLst>
              </a:tr>
            </a:tbl>
          </a:graphicData>
        </a:graphic>
      </p:graphicFrame>
      <p:grpSp>
        <p:nvGrpSpPr>
          <p:cNvPr id="7" name="群組 6">
            <a:extLst>
              <a:ext uri="{FF2B5EF4-FFF2-40B4-BE49-F238E27FC236}">
                <a16:creationId xmlns:a16="http://schemas.microsoft.com/office/drawing/2014/main" id="{8E413A81-6AB0-701D-48B2-47008B0B0989}"/>
              </a:ext>
            </a:extLst>
          </p:cNvPr>
          <p:cNvGrpSpPr/>
          <p:nvPr/>
        </p:nvGrpSpPr>
        <p:grpSpPr>
          <a:xfrm>
            <a:off x="63501" y="44450"/>
            <a:ext cx="6737349" cy="379620"/>
            <a:chOff x="63501" y="44450"/>
            <a:chExt cx="6737349" cy="379620"/>
          </a:xfrm>
        </p:grpSpPr>
        <p:pic>
          <p:nvPicPr>
            <p:cNvPr id="3" name="圖片 2" descr="一張含有 螢幕擷取畫面, 鮮豔, 圓形 的圖片&#10;&#10;AI 產生的內容可能不正確。">
              <a:extLst>
                <a:ext uri="{FF2B5EF4-FFF2-40B4-BE49-F238E27FC236}">
                  <a16:creationId xmlns:a16="http://schemas.microsoft.com/office/drawing/2014/main" id="{46216563-2B60-C07F-4F08-2A80C915B82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10" name="圖片 9" descr="一張含有 螢幕擷取畫面, 鮮豔, 圓形 的圖片&#10;&#10;AI 產生的內容可能不正確。">
              <a:extLst>
                <a:ext uri="{FF2B5EF4-FFF2-40B4-BE49-F238E27FC236}">
                  <a16:creationId xmlns:a16="http://schemas.microsoft.com/office/drawing/2014/main" id="{6DBDD31B-E55E-3796-5E23-1081DE4B562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9F9400CD-82D3-ED6A-4F3D-9CB1D95E907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9CF3A63C-E512-73C6-1E48-CCF629B8909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DDAF60BF-6784-A5EB-1442-607E7BA10DA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Tree>
    <p:extLst>
      <p:ext uri="{BB962C8B-B14F-4D97-AF65-F5344CB8AC3E}">
        <p14:creationId xmlns:p14="http://schemas.microsoft.com/office/powerpoint/2010/main" val="5393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海洋哺乳動物, 卡通, 海豚, 動物玩偶 的圖片&#10;&#10;AI 產生的內容可能不正確。">
            <a:extLst>
              <a:ext uri="{FF2B5EF4-FFF2-40B4-BE49-F238E27FC236}">
                <a16:creationId xmlns:a16="http://schemas.microsoft.com/office/drawing/2014/main" id="{43D5A059-5A4C-55FD-FC95-75CB34C8C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70" y="1349668"/>
            <a:ext cx="1542489" cy="1800430"/>
          </a:xfrm>
          <a:prstGeom prst="rect">
            <a:avLst/>
          </a:prstGeom>
        </p:spPr>
      </p:pic>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3341932" cy="646331"/>
          </a:xfrm>
          <a:prstGeom prst="rect">
            <a:avLst/>
          </a:prstGeom>
          <a:noFill/>
          <a:ln w="9525">
            <a:noFill/>
            <a:miter lim="800000"/>
            <a:headEnd/>
            <a:tailEnd/>
          </a:ln>
        </p:spPr>
        <p:txBody>
          <a:bodyPr rot="0" vert="horz" wrap="square" lIns="91440" tIns="45720" rIns="91440" bIns="45720" anchor="ctr" anchorCtr="0">
            <a:spAutoFit/>
          </a:bodyPr>
          <a:lstStyle/>
          <a:p>
            <a:pPr algn="ctr"/>
            <a:r>
              <a:rPr lang="en-US" sz="3600" kern="100" dirty="0">
                <a:latin typeface="華康儷楷書(P)" panose="03000500000000000000" pitchFamily="66" charset="-120"/>
                <a:ea typeface="華康儷楷書(P)" panose="03000500000000000000" pitchFamily="66" charset="-120"/>
                <a:cs typeface="Mangal" panose="02040503050203030202" pitchFamily="18" charset="0"/>
              </a:rPr>
              <a:t>A01</a:t>
            </a:r>
            <a:r>
              <a:rPr lang="zh-TW" altLang="en-US" sz="3600" kern="100" dirty="0">
                <a:latin typeface="華康儷楷書(P)" panose="03000500000000000000" pitchFamily="66" charset="-120"/>
                <a:ea typeface="華康儷楷書(P)" panose="03000500000000000000" pitchFamily="66" charset="-120"/>
                <a:cs typeface="Mangal" panose="02040503050203030202" pitchFamily="18" charset="0"/>
              </a:rPr>
              <a:t> 表演藝術社</a:t>
            </a:r>
            <a:endParaRPr lang="zh-TW" altLang="zh-TW" sz="3600" kern="100" dirty="0">
              <a:latin typeface="華康儷楷書(P)" panose="03000500000000000000" pitchFamily="66" charset="-120"/>
              <a:ea typeface="華康儷楷書(P)" panose="03000500000000000000" pitchFamily="66" charset="-120"/>
              <a:cs typeface="Mangal" panose="02040503050203030202" pitchFamily="18" charset="0"/>
            </a:endParaRPr>
          </a:p>
        </p:txBody>
      </p:sp>
      <p:sp>
        <p:nvSpPr>
          <p:cNvPr id="3" name="文字方塊 6">
            <a:extLst>
              <a:ext uri="{FF2B5EF4-FFF2-40B4-BE49-F238E27FC236}">
                <a16:creationId xmlns:a16="http://schemas.microsoft.com/office/drawing/2014/main" id="{AD203569-67E1-2FA6-E68F-8527F898E033}"/>
              </a:ext>
            </a:extLst>
          </p:cNvPr>
          <p:cNvSpPr txBox="1"/>
          <p:nvPr/>
        </p:nvSpPr>
        <p:spPr>
          <a:xfrm>
            <a:off x="5131193" y="1070401"/>
            <a:ext cx="179627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kern="100" dirty="0">
                <a:solidFill>
                  <a:schemeClr val="tx1"/>
                </a:solidFill>
                <a:latin typeface="標楷體" panose="03000509000000000000" pitchFamily="65" charset="-120"/>
                <a:ea typeface="標楷體" panose="03000509000000000000" pitchFamily="65" charset="-120"/>
              </a:rPr>
              <a:t>林湘桂</a:t>
            </a:r>
            <a:r>
              <a:rPr lang="en-US" altLang="zh-TW" b="1" kern="100" dirty="0">
                <a:solidFill>
                  <a:schemeClr val="tx1"/>
                </a:solidFill>
                <a:latin typeface="標楷體" panose="03000509000000000000" pitchFamily="65" charset="-120"/>
                <a:ea typeface="標楷體" panose="03000509000000000000" pitchFamily="65" charset="-12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sp>
        <p:nvSpPr>
          <p:cNvPr id="10" name="文字方塊 9">
            <a:extLst>
              <a:ext uri="{FF2B5EF4-FFF2-40B4-BE49-F238E27FC236}">
                <a16:creationId xmlns:a16="http://schemas.microsoft.com/office/drawing/2014/main" id="{AF847BD9-C416-1C18-44F5-ED05AC858DCA}"/>
              </a:ext>
            </a:extLst>
          </p:cNvPr>
          <p:cNvSpPr txBox="1"/>
          <p:nvPr/>
        </p:nvSpPr>
        <p:spPr>
          <a:xfrm>
            <a:off x="951091" y="1215634"/>
            <a:ext cx="5716409" cy="8066632"/>
          </a:xfrm>
          <a:prstGeom prst="rect">
            <a:avLst/>
          </a:prstGeom>
          <a:noFill/>
        </p:spPr>
        <p:txBody>
          <a:bodyPr wrap="square">
            <a:spAutoFit/>
          </a:bodyPr>
          <a:lstStyle/>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訓練各項表演能力</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聲音、肢體、創作</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參加校內外各項活動演出</a:t>
            </a: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、開發自我，練膽量</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、尋找自己表演的專長項目</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、歌唱類</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獨唱、合唱</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、演員類</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肢體語言</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、共同創作</a:t>
            </a:r>
          </a:p>
          <a:p>
            <a:pPr marR="183514" eaLnBrk="0" latinLnBrk="1"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、唱我們的</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歌</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、演我們的</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戲</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、跳我們的</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舞</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、錄製我們的影片</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p>
          <a:p>
            <a:pPr marR="183514"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、回顧與展望</a:t>
            </a: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en-US" altLang="zh-TW" sz="1600" dirty="0">
                <a:latin typeface="標楷體" panose="03000509000000000000" pitchFamily="65" charset="-120"/>
                <a:ea typeface="標楷體" panose="03000509000000000000" pitchFamily="65" charset="-120"/>
                <a:cs typeface="Mangal" panose="02040503050203030202" pitchFamily="18" charset="0"/>
              </a:rPr>
              <a:t>1.</a:t>
            </a:r>
            <a:r>
              <a:rPr lang="zh-TW" altLang="en-US" sz="1600" dirty="0">
                <a:latin typeface="標楷體" panose="03000509000000000000" pitchFamily="65" charset="-120"/>
                <a:ea typeface="標楷體" panose="03000509000000000000" pitchFamily="65" charset="-120"/>
                <a:cs typeface="Mangal" panose="02040503050203030202" pitchFamily="18" charset="0"/>
              </a:rPr>
              <a:t>喜愛唱歌</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可以當歌手</a:t>
            </a: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en-US" altLang="zh-TW" sz="1600" dirty="0">
                <a:latin typeface="標楷體" panose="03000509000000000000" pitchFamily="65" charset="-120"/>
                <a:ea typeface="標楷體" panose="03000509000000000000" pitchFamily="65" charset="-120"/>
                <a:cs typeface="Mangal" panose="02040503050203030202" pitchFamily="18" charset="0"/>
              </a:rPr>
              <a:t>2.</a:t>
            </a:r>
            <a:r>
              <a:rPr lang="zh-TW" altLang="en-US" sz="1600" dirty="0">
                <a:latin typeface="標楷體" panose="03000509000000000000" pitchFamily="65" charset="-120"/>
                <a:ea typeface="標楷體" panose="03000509000000000000" pitchFamily="65" charset="-120"/>
                <a:cs typeface="Mangal" panose="02040503050203030202" pitchFamily="18" charset="0"/>
              </a:rPr>
              <a:t>喜愛表演</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可以當演員</a:t>
            </a: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p>
          <a:p>
            <a:pPr marR="183514"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en-US" altLang="zh-TW" sz="1600" dirty="0">
                <a:latin typeface="標楷體" panose="03000509000000000000" pitchFamily="65" charset="-120"/>
                <a:ea typeface="標楷體" panose="03000509000000000000" pitchFamily="65" charset="-120"/>
                <a:cs typeface="Mangal" panose="02040503050203030202" pitchFamily="18" charset="0"/>
              </a:rPr>
              <a:t>3.</a:t>
            </a:r>
            <a:r>
              <a:rPr lang="zh-TW" altLang="en-US" sz="1600" dirty="0">
                <a:latin typeface="標楷體" panose="03000509000000000000" pitchFamily="65" charset="-120"/>
                <a:ea typeface="標楷體" panose="03000509000000000000" pitchFamily="65" charset="-120"/>
                <a:cs typeface="Mangal" panose="02040503050203030202" pitchFamily="18" charset="0"/>
              </a:rPr>
              <a:t>想當演員但怕上台</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可以練膽量</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p>
          <a:p>
            <a:pPr marR="183514"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需要一個認真上課的</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態度</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無</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其他道具</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無</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pic>
        <p:nvPicPr>
          <p:cNvPr id="5" name="圖片 4" descr="一張含有 美工圖案, 動物玩偶, 卡通, 藝術 的圖片&#10;&#10;AI 產生的內容可能不正確。">
            <a:extLst>
              <a:ext uri="{FF2B5EF4-FFF2-40B4-BE49-F238E27FC236}">
                <a16:creationId xmlns:a16="http://schemas.microsoft.com/office/drawing/2014/main" id="{788E198B-C3B2-322E-9B9A-861476B02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663" y="3150098"/>
            <a:ext cx="1657337" cy="1056060"/>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73F9BED7-5C62-A9D4-8725-7851C0066D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8277" y="8229600"/>
            <a:ext cx="1102638" cy="869950"/>
          </a:xfrm>
          <a:prstGeom prst="rect">
            <a:avLst/>
          </a:prstGeom>
        </p:spPr>
      </p:pic>
      <p:grpSp>
        <p:nvGrpSpPr>
          <p:cNvPr id="7" name="群組 6">
            <a:extLst>
              <a:ext uri="{FF2B5EF4-FFF2-40B4-BE49-F238E27FC236}">
                <a16:creationId xmlns:a16="http://schemas.microsoft.com/office/drawing/2014/main" id="{AA9CBC8F-0E7F-186B-C131-041D194946F1}"/>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9E028B86-6F38-74A4-0C0E-F7868EDA7D7D}"/>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1A3ADB85-527D-1CA1-CE23-1C2471F63FE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6DFA5DA5-58D7-86EF-AC56-194A5D97CCE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F8A3828F-8DC9-EDA7-8973-9785526F7A0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1FCDEA37-27E3-58D9-7933-A1CD220F5F3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Tree>
    <p:extLst>
      <p:ext uri="{BB962C8B-B14F-4D97-AF65-F5344CB8AC3E}">
        <p14:creationId xmlns:p14="http://schemas.microsoft.com/office/powerpoint/2010/main" val="336141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A02  </a:t>
            </a:r>
            <a:r>
              <a:rPr lang="zh-TW" altLang="zh-TW" dirty="0"/>
              <a:t>管樂社</a:t>
            </a:r>
            <a:r>
              <a:rPr lang="en-US" dirty="0"/>
              <a:t> </a:t>
            </a:r>
            <a:endParaRPr lang="zh-TW" altLang="en-US" dirty="0"/>
          </a:p>
        </p:txBody>
      </p:sp>
      <p:sp>
        <p:nvSpPr>
          <p:cNvPr id="3" name="文字方塊 6">
            <a:extLst>
              <a:ext uri="{FF2B5EF4-FFF2-40B4-BE49-F238E27FC236}">
                <a16:creationId xmlns:a16="http://schemas.microsoft.com/office/drawing/2014/main" id="{AD203569-67E1-2FA6-E68F-8527F898E033}"/>
              </a:ext>
            </a:extLst>
          </p:cNvPr>
          <p:cNvSpPr txBox="1"/>
          <p:nvPr/>
        </p:nvSpPr>
        <p:spPr>
          <a:xfrm>
            <a:off x="5121064" y="892468"/>
            <a:ext cx="179627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章晏肇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1CE2641B-2C0A-6D31-F941-19DADAF6A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85" y="1617364"/>
            <a:ext cx="1413865"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5BF71CDA-964C-1A3C-5DC5-7344842F8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850" y="2854264"/>
            <a:ext cx="1947037"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783712D1-0450-C239-E4E5-811804524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8191" y="8251532"/>
            <a:ext cx="1119809" cy="848017"/>
          </a:xfrm>
          <a:prstGeom prst="rect">
            <a:avLst/>
          </a:prstGeom>
        </p:spPr>
      </p:pic>
      <p:grpSp>
        <p:nvGrpSpPr>
          <p:cNvPr id="7" name="群組 6">
            <a:extLst>
              <a:ext uri="{FF2B5EF4-FFF2-40B4-BE49-F238E27FC236}">
                <a16:creationId xmlns:a16="http://schemas.microsoft.com/office/drawing/2014/main" id="{9838397B-54B5-5E69-ED6C-36F68901B5C9}"/>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CF90DA99-B2B6-6603-BA9C-891076F94D4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B4B9C75F-8843-F4CA-D5BE-5682D8B7663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628807C0-CD28-1227-F8C4-2543F81179E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D38EFB2A-8853-1033-8825-0AAD28DB12D0}"/>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1B26AFF0-4588-FCC0-1FA6-37CB363F741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50D1ADDB-0CCA-6FFE-C16C-29B6DF1B2620}"/>
              </a:ext>
            </a:extLst>
          </p:cNvPr>
          <p:cNvSpPr txBox="1"/>
          <p:nvPr/>
        </p:nvSpPr>
        <p:spPr>
          <a:xfrm>
            <a:off x="951091" y="1215634"/>
            <a:ext cx="5249683" cy="7771679"/>
          </a:xfrm>
          <a:prstGeom prst="rect">
            <a:avLst/>
          </a:prstGeom>
          <a:noFill/>
        </p:spPr>
        <p:txBody>
          <a:bodyPr wrap="square">
            <a:spAutoFit/>
          </a:bodyPr>
          <a:lstStyle/>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學樂器是能帶走一輩子的技能。視覺、聽覺、手</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指等多重感官同步下，堪稱是對大腦進行一次「</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全面訓練」。科學家證實，持續練習，對大腦個</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方面皆有正向發展。管樂學習門檻不高，專精固</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然需時間，但易上手。藉由合奏，培養團隊合作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的精神。</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0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、呼吸練習、樂器發聲方式訓練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、基礎樂理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、初階曲目練習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、長音、點音等表情記號訓練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、第二階曲目練習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、成果驗收</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、音階訓練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、第三階曲目練習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、和聲訓練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、聲響平衡探討 </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第四階曲目練習</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對管樂有興趣者、中小學看同學吹，也想試試看</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。具管樂</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打擊</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經驗者。</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譜夾</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購買樂譜以及分部教師鐘點費，預計每人酌收</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0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2,000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元整。演出機會另行公佈。</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0858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A03  </a:t>
            </a:r>
            <a:r>
              <a:rPr lang="zh-TW" altLang="zh-TW" dirty="0"/>
              <a:t>太鼓社</a:t>
            </a:r>
            <a:r>
              <a:rPr lang="en-US" dirty="0"/>
              <a:t> </a:t>
            </a:r>
            <a:endParaRPr lang="zh-TW" altLang="en-US" dirty="0"/>
          </a:p>
        </p:txBody>
      </p:sp>
      <p:sp>
        <p:nvSpPr>
          <p:cNvPr id="3" name="文字方塊 6">
            <a:extLst>
              <a:ext uri="{FF2B5EF4-FFF2-40B4-BE49-F238E27FC236}">
                <a16:creationId xmlns:a16="http://schemas.microsoft.com/office/drawing/2014/main" id="{AD203569-67E1-2FA6-E68F-8527F898E033}"/>
              </a:ext>
            </a:extLst>
          </p:cNvPr>
          <p:cNvSpPr txBox="1"/>
          <p:nvPr/>
        </p:nvSpPr>
        <p:spPr>
          <a:xfrm>
            <a:off x="5121064" y="892468"/>
            <a:ext cx="179627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鄭喬双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FD010E95-26A5-AC4E-BA78-3396E456C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85" y="1617364"/>
            <a:ext cx="1413865"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385A0FB0-40C1-149D-8BEF-1B2C55DE3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850" y="2854264"/>
            <a:ext cx="1947037"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EE07A005-AB33-6329-2AAD-FAAE474033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3965" y="8361925"/>
            <a:ext cx="974035" cy="737624"/>
          </a:xfrm>
          <a:prstGeom prst="rect">
            <a:avLst/>
          </a:prstGeom>
        </p:spPr>
      </p:pic>
      <p:grpSp>
        <p:nvGrpSpPr>
          <p:cNvPr id="7" name="群組 6">
            <a:extLst>
              <a:ext uri="{FF2B5EF4-FFF2-40B4-BE49-F238E27FC236}">
                <a16:creationId xmlns:a16="http://schemas.microsoft.com/office/drawing/2014/main" id="{E4038F74-4F49-7EBC-AFA9-BCE5A152179C}"/>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5342FE1D-9A33-E6AA-C9C0-6ABA82CB4693}"/>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C716BA8E-0ED4-60D7-AB75-128FAD17646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7ED148FB-4B5D-1D93-F393-C03605194845}"/>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515FF331-B5A2-D6D2-CAB2-F6626EDFCB5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655ECE7F-CB3A-8966-0378-519FA6F38FD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1F7B7B2F-E4E4-B6B0-6D03-ACF4ED35FA41}"/>
              </a:ext>
            </a:extLst>
          </p:cNvPr>
          <p:cNvSpPr txBox="1"/>
          <p:nvPr/>
        </p:nvSpPr>
        <p:spPr>
          <a:xfrm>
            <a:off x="1033174" y="1215634"/>
            <a:ext cx="5367159" cy="8153194"/>
          </a:xfrm>
          <a:prstGeom prst="rect">
            <a:avLst/>
          </a:prstGeom>
          <a:noFill/>
        </p:spPr>
        <p:txBody>
          <a:bodyPr wrap="square">
            <a:spAutoFit/>
          </a:bodyPr>
          <a:lstStyle/>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太鼓表演除了需要節奏與肢體合而為一外，更重要的是夥伴間彼此齊心及合作！藉由一次次練習，從感覺自己的呼吸及肢體一直到感受夥伴之間在一起的感動，擊鼓整齊劃一將成為最自然的事。零基礎也可以透過擊鼓來舒壓平時累積的壓力，歡迎加入太鼓社！</a:t>
            </a: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、樂器介紹，擊鼓體驗及遊戲</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、握棒姿勢及擊鼓訓練</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、讀譜及基本節奏練習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、基本節奏練習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、節奏創作（基本節奏</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、二聲部訓練</a:t>
            </a:r>
          </a:p>
          <a:p>
            <a:pPr marR="183514" algn="just" eaLnBrk="0" latinLnBrk="1"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、上學期進度複習</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、音樂性及肢體表現</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、成果展曲目練習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、成果展曲目練習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太鼓表演影片分享及環境整理</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具有團隊榮譽合作精神，活潑熱心重要於擊鼓經驗</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及節奏認知，無經驗可</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無</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鼓棒為消耗品，太鼓也需每學期調音保養，</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將酌收維護費</a:t>
            </a:r>
            <a:r>
              <a:rPr lang="en-US" altLang="zh-TW" sz="1600" dirty="0">
                <a:latin typeface="標楷體" panose="03000509000000000000" pitchFamily="65" charset="-120"/>
                <a:ea typeface="標楷體" panose="03000509000000000000" pitchFamily="65" charset="-120"/>
                <a:cs typeface="Mangal" panose="02040503050203030202" pitchFamily="18" charset="0"/>
              </a:rPr>
              <a:t>200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人</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53915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A04</a:t>
            </a:r>
            <a:r>
              <a:rPr lang="zh-TW" altLang="en-US" dirty="0"/>
              <a:t>  吉他社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224463" y="974915"/>
            <a:ext cx="1500187"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solidFill>
                  <a:schemeClr val="tx1"/>
                </a:solidFill>
                <a:latin typeface="標楷體" panose="03000509000000000000" pitchFamily="65" charset="-120"/>
                <a:ea typeface="標楷體" panose="03000509000000000000" pitchFamily="65" charset="-120"/>
              </a:rPr>
              <a:t>顏以勒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B3802423-E31A-9987-5C86-6983872DD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785" y="1617364"/>
            <a:ext cx="1413865"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3A1F9A6F-8D0D-2752-E37F-C704E5FBD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6850" y="2854264"/>
            <a:ext cx="1947037"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D9EA37AB-919A-C3C8-9A0C-BC5BCFC99A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3965" y="8361925"/>
            <a:ext cx="974035" cy="737624"/>
          </a:xfrm>
          <a:prstGeom prst="rect">
            <a:avLst/>
          </a:prstGeom>
        </p:spPr>
      </p:pic>
      <p:grpSp>
        <p:nvGrpSpPr>
          <p:cNvPr id="7" name="群組 6">
            <a:extLst>
              <a:ext uri="{FF2B5EF4-FFF2-40B4-BE49-F238E27FC236}">
                <a16:creationId xmlns:a16="http://schemas.microsoft.com/office/drawing/2014/main" id="{0E155DC2-D300-4B20-E134-6971D1F06069}"/>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B1B7D9CB-5C77-0215-B918-A7AA91BAAD1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7DE483B7-0A92-9F96-117D-F9635077C63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F412258C-3384-44A7-A9B3-B8849279F8F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DC9938A6-CC53-E0B3-C52D-8ED3F9ED599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D711CDFE-CEE7-2833-C9C1-D54F3CF6758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F9E02612-92CB-95E2-5B16-F423A2089AFA}"/>
              </a:ext>
            </a:extLst>
          </p:cNvPr>
          <p:cNvSpPr txBox="1"/>
          <p:nvPr/>
        </p:nvSpPr>
        <p:spPr>
          <a:xfrm>
            <a:off x="951091" y="1215634"/>
            <a:ext cx="5406847" cy="7736413"/>
          </a:xfrm>
          <a:prstGeom prst="rect">
            <a:avLst/>
          </a:prstGeom>
          <a:noFill/>
        </p:spPr>
        <p:txBody>
          <a:bodyPr wrap="square">
            <a:spAutoFit/>
          </a:bodyPr>
          <a:lstStyle/>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以吉他為主軸來認識音樂的魅力，以及從學習吉他的過程中培養樂理、節奏感、協調性、音感及音樂素養，並從吉他延伸去體驗或嘗試不一樣的樂器，讓自己愛上表演，展現個人魅力，更熱愛音樂。</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3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3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、吉他部位介紹</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、基礎和弦按法</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、右手指法、刷法</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、擊弦、打板節奏訓練</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、低把位音階爬格子練習</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、彈唱、合奏技巧</a:t>
            </a:r>
          </a:p>
          <a:p>
            <a:pPr marR="183514" algn="just" eaLnBrk="0" latinLnBrk="1" hangingPunct="0">
              <a:lnSpc>
                <a:spcPts val="23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、基礎樂理知識</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、封閉和弦練習</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、高把位及不同調性區別</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、認識相對音感及抓主音練習</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即興演奏體驗</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熱愛音樂、喜歡吉他、願意練習</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吉他、移調夾、調音器</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吉他、移調夾、調音器</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74856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海洋哺乳動物, 卡通, 海豚, 動物玩偶 的圖片&#10;&#10;AI 產生的內容可能不正確。">
            <a:extLst>
              <a:ext uri="{FF2B5EF4-FFF2-40B4-BE49-F238E27FC236}">
                <a16:creationId xmlns:a16="http://schemas.microsoft.com/office/drawing/2014/main" id="{8468F863-85C1-449B-52DF-0A3C4025B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34" y="1477135"/>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FE21A1CA-E38C-9E22-707D-DB5D3B8EF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200" y="5901617"/>
            <a:ext cx="1731150" cy="1240658"/>
          </a:xfrm>
          <a:prstGeom prst="rect">
            <a:avLst/>
          </a:prstGeom>
        </p:spPr>
      </p:pic>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85926" y="580733"/>
            <a:ext cx="348615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A05</a:t>
            </a:r>
            <a:r>
              <a:rPr lang="zh-TW" altLang="en-US" dirty="0"/>
              <a:t>  熱音社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87764" y="887413"/>
            <a:ext cx="147023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陳棋睿 老師</a:t>
            </a:r>
            <a:endParaRPr lang="zh-TW" altLang="en-US" kern="100" dirty="0">
              <a:ea typeface="新細明體" panose="02020500000000000000" pitchFamily="18" charset="-120"/>
              <a:cs typeface="Mangal" panose="02040503050203030202" pitchFamily="18" charset="0"/>
            </a:endParaRPr>
          </a:p>
        </p:txBody>
      </p:sp>
      <p:pic>
        <p:nvPicPr>
          <p:cNvPr id="6" name="圖片 5" descr="一張含有 派對用品, 氣球, 生日蛋糕, 生日 的圖片&#10;&#10;AI 產生的內容可能不正確。">
            <a:extLst>
              <a:ext uri="{FF2B5EF4-FFF2-40B4-BE49-F238E27FC236}">
                <a16:creationId xmlns:a16="http://schemas.microsoft.com/office/drawing/2014/main" id="{415BE593-D35D-C94C-A2CB-F6CB45458E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2150" y="8361925"/>
            <a:ext cx="1085850" cy="737624"/>
          </a:xfrm>
          <a:prstGeom prst="rect">
            <a:avLst/>
          </a:prstGeom>
        </p:spPr>
      </p:pic>
      <p:grpSp>
        <p:nvGrpSpPr>
          <p:cNvPr id="7" name="群組 6">
            <a:extLst>
              <a:ext uri="{FF2B5EF4-FFF2-40B4-BE49-F238E27FC236}">
                <a16:creationId xmlns:a16="http://schemas.microsoft.com/office/drawing/2014/main" id="{93083287-BFF0-2BB0-2F23-BCE062DBB7C6}"/>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CABFEEF9-30DA-7C67-43B1-E7AA727FFCD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45A291E9-EF15-5E70-C819-5794BBF9ECFE}"/>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0A6EB787-A281-EC56-1063-CDE0FF9F317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99A844FE-3289-884B-3A23-051A5961948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3B2447FF-53AC-8465-81C0-2661CD7F81D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993BA2DD-159A-0B5B-F266-D9F0AB06C06D}"/>
              </a:ext>
            </a:extLst>
          </p:cNvPr>
          <p:cNvSpPr txBox="1"/>
          <p:nvPr/>
        </p:nvSpPr>
        <p:spPr>
          <a:xfrm>
            <a:off x="951091" y="1215634"/>
            <a:ext cx="5778322" cy="7758855"/>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從零開始學習自己想學的樂器跟音樂基礎、快樂的去玩去體驗。</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、成員依照自己喜歡的去分組，然後彼此了解。可能</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會有小遊戲跟社幹表演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、基本樂理跟小組音樂種類了解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、電吉他的介紹跟教學基本（大概開始準備小成跟內迎</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、電貝斯的介紹跟教學基本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、主唱的介紹跟基本還有自我音樂創作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、鼓手的介紹跟教學基本（大概開始準備成發跟外迎</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、電吉他兩節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、電貝斯兩節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、主唱、鼓手兩節 </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最後一次的團體遊戲</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從零開始都無妨。</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自己的樂器帶過來、音箱可能也要</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不要玩手機。真的沒興趣的你可以看書，但</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不要玩手機。可能會有到校外專業教室的需要</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25298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195705" y="598819"/>
            <a:ext cx="4466590" cy="584775"/>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sz="3200" dirty="0"/>
              <a:t>A06</a:t>
            </a:r>
            <a:r>
              <a:rPr lang="zh-TW" altLang="en-US" sz="3200" dirty="0"/>
              <a:t> 流行音樂歌唱社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81764" y="891207"/>
            <a:ext cx="147623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陳琬惇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45A6C964-169F-FAC3-FD2C-DF1CA42D7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169" y="1457272"/>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0A46F82E-A088-2116-589B-7C01ACB69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971" y="2282421"/>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FA70131C-671B-F646-2210-AF663ED501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2D23852B-73E8-1D3F-8556-C1AD587F1BC1}"/>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823C2E22-F231-8841-5523-33B8DE4F24B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ABAE61AE-94B4-3743-2FFC-DDAF80799C0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D38B4C44-02B0-5C19-2F46-8B1651EB5AD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85E15A88-D3E2-EDB6-E077-FAE8DC50E53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6374B61B-BFEF-AA78-E86D-95C32B52A34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0" name="文字方塊 9">
            <a:extLst>
              <a:ext uri="{FF2B5EF4-FFF2-40B4-BE49-F238E27FC236}">
                <a16:creationId xmlns:a16="http://schemas.microsoft.com/office/drawing/2014/main" id="{79C274FC-A4E3-74B1-4809-2D8B447C18B5}"/>
              </a:ext>
            </a:extLst>
          </p:cNvPr>
          <p:cNvSpPr txBox="1"/>
          <p:nvPr/>
        </p:nvSpPr>
        <p:spPr>
          <a:xfrm>
            <a:off x="621031" y="1271703"/>
            <a:ext cx="5887720" cy="7684155"/>
          </a:xfrm>
          <a:prstGeom prst="rect">
            <a:avLst/>
          </a:prstGeom>
          <a:noFill/>
        </p:spPr>
        <p:txBody>
          <a:bodyPr wrap="square">
            <a:spAutoFit/>
          </a:bodyPr>
          <a:lstStyle/>
          <a:p>
            <a:pPr marR="182879" algn="just" eaLnBrk="0" hangingPunct="0">
              <a:lnSpc>
                <a:spcPts val="1600"/>
              </a:lnSpc>
              <a:tabLst>
                <a:tab pos="5220940" algn="l"/>
              </a:tabLst>
            </a:pPr>
            <a:r>
              <a:rPr lang="zh-TW" altLang="zh-TW"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6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      以「能自由彈奏烏克麗麗」為標，從基本樂理與右手技巧出發，搭配實際歌</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曲練習，幫助社員不只是學會一首歌，而是理解背後的觀念，進而應用在各</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式曲風中。以音樂的為媒介，希望透過社團拓展彼此的交友邊界，在團體中</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學習理解不同角色的立場，一起朝共同目標努力，讓社團成為唸書時期的美</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好回憶，彼此砥礪、一起進步。</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1600"/>
              </a:lnSpc>
              <a:tabLst>
                <a:tab pos="5220940" algn="l"/>
              </a:tabLst>
            </a:pPr>
            <a:r>
              <a:rPr lang="zh-TW" altLang="zh-TW"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16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16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、老師自我介紹</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規則，玩遊戲亂數分組，已經會的同學帶領不會</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的同學同組，互相認識之後帶領學習打拍子</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(24)</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拍，認識拍子</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，練習清唱寶貝、披星戴月地想你⋯學習大調音階排列</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教調音</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、學習彈奏兒歌單音</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小星星、小蜜蜂、生日快樂歌</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F</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帶領的同</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學彈和弦</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(C.F.G.C7.Dm)</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，簡單邊彈邊唱。 </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、四分音符歌曲彈奏：寶貝</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大順三。 </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、八分音符歌曲彈奏：披星戴月地想你</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(37&amp;147</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刷法</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調彈</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G)</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G</a:t>
            </a: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大順三。</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、討論成果發表歌曲</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(4-8</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個和弦</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、指法彈奏</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Part1: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天后</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(D</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調彈</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a:t>
            </a: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抓</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抓</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抓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抓</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、指法彈奏</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Part2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：小手拉大手</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)(T12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等</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321)&amp;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彈法</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下下上點上</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下上</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、成果發表歌曲主唱徵選及教學，複習</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CG</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順階三和弦和弦進行及</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右手，第十堂課組隊上台社內演出</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自己找歌找譜不會的在後面</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的社課問老師</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Tab</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譜介紹</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打板</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指法：</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Last Christmas(F</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調</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、歌唱分享</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練習 </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、自由練習，小組社內演出</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練習口條</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、成發歌曲排練地獄模式</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背譜</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干擾訓練</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1600"/>
              </a:lnSpc>
              <a:tabLst>
                <a:tab pos="5220940" algn="l"/>
              </a:tabLst>
            </a:pPr>
            <a:r>
              <a:rPr lang="zh-TW" altLang="zh-TW"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具對音樂之熱情、願意花時間練習、</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I</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人</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E</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人都歡迎。期末成發如有團練之必</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要，練團室租借</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小時約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250~300</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，視學生自行團練時間決定。</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1600"/>
              </a:lnSpc>
              <a:tabLst>
                <a:tab pos="5220940" algn="l"/>
              </a:tabLst>
            </a:pPr>
            <a:r>
              <a:rPr lang="zh-TW" altLang="zh-TW"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第二堂課起請自備烏克麗麗、調音器、移調夾、紙筆記譜工具。</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6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若無可在第一堂經家長同意後向老師詢問購買</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p>
          <a:p>
            <a:pPr marR="182879" algn="just" eaLnBrk="0" hangingPunct="0">
              <a:lnSpc>
                <a:spcPts val="1600"/>
              </a:lnSpc>
              <a:tabLst>
                <a:tab pos="5220940" algn="l"/>
              </a:tabLst>
            </a:pPr>
            <a:r>
              <a:rPr lang="zh-TW" altLang="zh-TW"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16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社費為</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400</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元，用於資料夾、客製化作譜小物製作</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en-US" sz="14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1578856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A07</a:t>
            </a:r>
            <a:r>
              <a:rPr lang="zh-TW" altLang="en-US" dirty="0"/>
              <a:t>  球類社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93480" y="903509"/>
            <a:ext cx="1422611"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彭歆貽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BF0F860D-EC98-F916-34BA-8127A7CD1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8" y="1517024"/>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776117FE-7445-917F-EA1A-BD16EFBA7F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5200" y="3331342"/>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A27EAA3F-21D1-6799-393B-26D3A89B67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3481" y="8240491"/>
            <a:ext cx="1464520" cy="859057"/>
          </a:xfrm>
          <a:prstGeom prst="rect">
            <a:avLst/>
          </a:prstGeom>
        </p:spPr>
      </p:pic>
      <p:grpSp>
        <p:nvGrpSpPr>
          <p:cNvPr id="7" name="群組 6">
            <a:extLst>
              <a:ext uri="{FF2B5EF4-FFF2-40B4-BE49-F238E27FC236}">
                <a16:creationId xmlns:a16="http://schemas.microsoft.com/office/drawing/2014/main" id="{C503892E-ECE1-13B5-96F2-57318FDB496C}"/>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DED796F9-BAC9-45C7-4C9D-81F0B845C38D}"/>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C6DB4726-98A2-1D44-5809-4A617C9A314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23A811E3-325C-4F5C-9243-E72375B8EF8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71DE83A0-3FBF-DB4C-21E7-C22DC012721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43FD1DE9-9530-A4B6-D410-D08FEABEC70D}"/>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0662246C-A0E3-19A9-088C-D0A19D86F444}"/>
              </a:ext>
            </a:extLst>
          </p:cNvPr>
          <p:cNvSpPr txBox="1"/>
          <p:nvPr/>
        </p:nvSpPr>
        <p:spPr>
          <a:xfrm>
            <a:off x="951091" y="1215634"/>
            <a:ext cx="5592584" cy="7970452"/>
          </a:xfrm>
          <a:prstGeom prst="rect">
            <a:avLst/>
          </a:prstGeom>
          <a:noFill/>
        </p:spPr>
        <p:txBody>
          <a:bodyPr wrap="square">
            <a:spAutoFit/>
          </a:bodyPr>
          <a:lstStyle/>
          <a:p>
            <a:pPr marR="182879"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、透過社團活動來認識更多喜愛打球的同學，進而提</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升個人的人際關係。</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、讓學生養成運動的好習慣。</a:t>
            </a:r>
          </a:p>
          <a:p>
            <a:pPr marR="182879"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eaLnBrk="0" hangingPunct="0">
              <a:lnSpc>
                <a:spcPts val="22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、社團介紹、活動內容</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、球類介紹與場地使用</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、伸展操及體能訓練</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、籃球練習</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、排球練習</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、分組比賽</a:t>
            </a:r>
          </a:p>
          <a:p>
            <a:pPr marR="183514" eaLnBrk="0" latinLnBrk="1" hangingPunct="0">
              <a:lnSpc>
                <a:spcPts val="22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、排球分組比賽</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、校內友誼賽</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、準備社團成果展</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、成果展練習及展現</a:t>
            </a:r>
          </a:p>
          <a:p>
            <a:pPr marR="183514"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社團活動學期評量</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喜歡並熱愛打球的人、有顆善良及主動幫助他人的心</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、是個活力滿滿的金甌人，球來就打。</a:t>
            </a:r>
          </a:p>
          <a:p>
            <a:pPr marR="183514" eaLnBrk="0"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能盡情享受流汗的感覺、喜歡運動與人群合作互動。 </a:t>
            </a:r>
          </a:p>
          <a:p>
            <a:pPr marR="182879"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en-US" altLang="zh-TW" sz="1600" dirty="0">
                <a:latin typeface="標楷體" panose="03000509000000000000" pitchFamily="65" charset="-120"/>
                <a:ea typeface="標楷體" panose="03000509000000000000" pitchFamily="65" charset="-120"/>
                <a:cs typeface="Mangal" panose="02040503050203030202" pitchFamily="18" charset="0"/>
              </a:rPr>
              <a:t>1</a:t>
            </a:r>
            <a:r>
              <a:rPr lang="zh-TW" altLang="en-US" sz="1600" dirty="0">
                <a:latin typeface="標楷體" panose="03000509000000000000" pitchFamily="65" charset="-120"/>
                <a:ea typeface="標楷體" panose="03000509000000000000" pitchFamily="65" charset="-120"/>
                <a:cs typeface="Mangal" panose="02040503050203030202" pitchFamily="18" charset="0"/>
              </a:rPr>
              <a:t>、不收社費</a:t>
            </a:r>
          </a:p>
          <a:p>
            <a:pPr>
              <a:lnSpc>
                <a:spcPts val="22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2</a:t>
            </a:r>
            <a:r>
              <a:rPr lang="zh-TW" altLang="en-US" sz="1600" dirty="0">
                <a:latin typeface="標楷體" panose="03000509000000000000" pitchFamily="65" charset="-120"/>
                <a:ea typeface="標楷體" panose="03000509000000000000" pitchFamily="65" charset="-120"/>
                <a:cs typeface="Mangal" panose="02040503050203030202" pitchFamily="18" charset="0"/>
              </a:rPr>
              <a:t>、配合球類社「一社團一公益」活動，</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nSpc>
                <a:spcPts val="22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偶有募捐發票活動。</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21055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436370" y="605798"/>
            <a:ext cx="3954780" cy="584775"/>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sz="3200" dirty="0"/>
              <a:t>A</a:t>
            </a:r>
            <a:r>
              <a:rPr lang="en-US" altLang="zh-TW" sz="3200" dirty="0"/>
              <a:t>08</a:t>
            </a:r>
            <a:r>
              <a:rPr lang="zh-TW" altLang="en-US" sz="3200" dirty="0"/>
              <a:t>  韓國流行舞蹈社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61094" y="887413"/>
            <a:ext cx="145499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蔡依嫺</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A722C6AA-6437-FB07-2245-313D7A531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68" y="186691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7287D1A4-4392-91D7-7152-15065A4C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1DC25DFD-3BFD-C98E-9E8E-3B0DBA83A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948EC048-A68B-A973-B795-8DC953AAC6F2}"/>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64D05D32-52B5-42C1-27D4-CFE5ADAEFF2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DC1DFC0A-14C2-24C8-625A-3F294EA4731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3BA35109-3037-FC4C-B817-2343C56C4B1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0116A478-55E1-114F-B4BD-C43B48463133}"/>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5503E41E-96D4-F5C7-8FCD-3D85E8D1C08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8DBE428A-E8B5-17D7-14D8-97F5381104BD}"/>
              </a:ext>
            </a:extLst>
          </p:cNvPr>
          <p:cNvSpPr txBox="1"/>
          <p:nvPr/>
        </p:nvSpPr>
        <p:spPr>
          <a:xfrm>
            <a:off x="951091" y="1215634"/>
            <a:ext cx="5387797" cy="7797904"/>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培養學生對韓國流行文化與舞蹈藝術的興趣。 </a:t>
            </a:r>
          </a:p>
          <a:p>
            <a:pPr marR="183514" algn="just" eaLnBrk="0" latinLnBrk="1" hangingPunct="0">
              <a:lnSpc>
                <a:spcPts val="14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提升肢體協調、節奏感及舞台表現能力。 </a:t>
            </a:r>
          </a:p>
          <a:p>
            <a:pPr marR="183514" algn="just" eaLnBrk="0" latinLnBrk="1" hangingPunct="0">
              <a:lnSpc>
                <a:spcPts val="14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建立團隊合作精神與自信心。 </a:t>
            </a:r>
          </a:p>
          <a:p>
            <a:pPr marR="183514" algn="just" eaLnBrk="0" latinLnBrk="1" hangingPunct="0">
              <a:lnSpc>
                <a:spcPts val="14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透過舞蹈學習，培養學生勇於展現自我與欣賞多元文化的能力。</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18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K-POP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基礎律動與身體開發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、節奏感訓練與音樂理解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、韓流舞蹈基本技巧（</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Wave</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Body Roll</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Hip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Movement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、人氣女團舞蹈教學與隊形練習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、人氣男團舞蹈教學與力量控制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、表情管理與舞台魅力培養 </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18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、進階</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K-POP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舞蹈技巧訓練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、舞台隊形變化與團體默契培養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MV</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舞蹈拍攝技巧與鏡頭表現 </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、熱門舞曲</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Mashup</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編排教學</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自主分組創作與成果展演練習</a:t>
            </a:r>
            <a:endParaRPr lang="zh-TW"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對韓國流行舞蹈有興趣者皆可參加、無舞蹈基礎亦可報名、願意配 </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4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合團體練習及課堂規範、具備學習熱忱與積極參與態度。</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運動服裝或適合舞蹈活動之服裝、室內運動鞋或舞蹈鞋、水壺及毛</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4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巾、個人手機（成果錄影及課後複習使用）。</a:t>
            </a:r>
            <a:endParaRPr lang="zh-TW"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p>
          <a:p>
            <a:pPr marR="182879" algn="just" eaLnBrk="0" hangingPunct="0">
              <a:lnSpc>
                <a:spcPts val="2400"/>
              </a:lnSpc>
              <a:tabLst>
                <a:tab pos="5220940" algn="l"/>
              </a:tabLst>
            </a:pP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社費：無（若有成果發表服裝需求，將另行公告）。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2.</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上課請穿著方便活動之服裝及運動鞋。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3.</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請準時出席並遵守教室安全規範。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4.</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如需請假，請依學校規定辦理。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5.</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成果發表活動將視學校安排參與演出。</a:t>
            </a:r>
          </a:p>
        </p:txBody>
      </p:sp>
    </p:spTree>
    <p:extLst>
      <p:ext uri="{BB962C8B-B14F-4D97-AF65-F5344CB8AC3E}">
        <p14:creationId xmlns:p14="http://schemas.microsoft.com/office/powerpoint/2010/main" val="8856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A09</a:t>
            </a:r>
            <a:r>
              <a:rPr lang="zh-TW" altLang="en-US" dirty="0"/>
              <a:t>  勁舞社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87764" y="900113"/>
            <a:ext cx="147023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范若筠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3711E4DB-2873-334B-0F98-A18E75F6D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B3E64A4F-7068-F095-BA2E-C9F9170B3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3F7E7BC8-7A33-979C-B8C6-EBF1E8827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7850" y="8361925"/>
            <a:ext cx="1200150" cy="737624"/>
          </a:xfrm>
          <a:prstGeom prst="rect">
            <a:avLst/>
          </a:prstGeom>
        </p:spPr>
      </p:pic>
      <p:grpSp>
        <p:nvGrpSpPr>
          <p:cNvPr id="7" name="群組 6">
            <a:extLst>
              <a:ext uri="{FF2B5EF4-FFF2-40B4-BE49-F238E27FC236}">
                <a16:creationId xmlns:a16="http://schemas.microsoft.com/office/drawing/2014/main" id="{724F7C7F-E542-4AA3-35E3-2038F0B148FC}"/>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A655BAA7-21D5-3D8F-F08B-1D6418C7D4C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D5CC6016-74F7-AE63-807D-0AC45F084C3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83D126A8-9813-5105-76D3-A24492231CC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89471CCE-624D-5F7A-F887-0925D896C9F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07CE399E-3B14-DA0E-B98F-172460009D9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AA7B8775-436E-452E-5EDE-0C36F1561CFA}"/>
              </a:ext>
            </a:extLst>
          </p:cNvPr>
          <p:cNvSpPr txBox="1"/>
          <p:nvPr/>
        </p:nvSpPr>
        <p:spPr>
          <a:xfrm>
            <a:off x="951091" y="1215634"/>
            <a:ext cx="5583059" cy="7970452"/>
          </a:xfrm>
          <a:prstGeom prst="rect">
            <a:avLst/>
          </a:prstGeom>
          <a:noFill/>
        </p:spPr>
        <p:txBody>
          <a:bodyPr wrap="square">
            <a:spAutoFit/>
          </a:bodyPr>
          <a:lstStyle/>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透過舞蹈學習提升學生肢體協調、節奏感與自信心，</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培養團隊合作精神與舞台表現能力。藉由流行舞蹈、</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街頭舞蹈，讓學生有發揮及展現自我的平台。</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2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、認識舞蹈基礎律動、暖身技巧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、節奏感訓練及身體控制能力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、排舞訓練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、肢體延展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、隊形變化與團隊合作訓練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、舞蹈表情、舞台情緒培養</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、進階舞蹈訓練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、技巧訓練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、驗收及體能訓練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、隊形走位編排</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排舞驗收</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對舞蹈有興趣及學習熱忱、願意配合團體練習與活動</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2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安排、歡迎初學者一起加入</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方便跳舞的衣物及鞋子</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原則上不收社費，但如成果發表、排舞呈現、</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2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服裝製作、音箱購買等社團基本開銷需大家一</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2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起平分費用</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282272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A10</a:t>
            </a:r>
            <a:r>
              <a:rPr lang="zh-TW" altLang="en-US" dirty="0"/>
              <a:t>  熱舞社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408719" y="892468"/>
            <a:ext cx="1460711"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阮靖容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E6263596-CF33-C81B-C747-1F5E87526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8" y="1349668"/>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896FDF19-7721-5F87-0959-71075457C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FB651C0A-2397-D1D5-A324-144FC2D998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8C4745DD-3708-305F-E5FB-FA1A014F106E}"/>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0440C609-ADE2-630B-EE0C-C4256BE69F3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97A248A2-BECC-71B1-5EB5-63DDF710A850}"/>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20555592-EAD1-09BE-0186-7B20EFE8025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E1499911-922A-EB05-A47F-3B26324DA7E5}"/>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0E821095-6A2F-7BA3-66FE-E69430488C5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0" name="文字方塊 9">
            <a:extLst>
              <a:ext uri="{FF2B5EF4-FFF2-40B4-BE49-F238E27FC236}">
                <a16:creationId xmlns:a16="http://schemas.microsoft.com/office/drawing/2014/main" id="{4430F837-EBED-AED2-FCA2-0189AF4087FE}"/>
              </a:ext>
            </a:extLst>
          </p:cNvPr>
          <p:cNvSpPr txBox="1"/>
          <p:nvPr/>
        </p:nvSpPr>
        <p:spPr>
          <a:xfrm>
            <a:off x="621030" y="1271702"/>
            <a:ext cx="5772150" cy="7457170"/>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藉由舞蹈幫助學生肢體開發和體能訓練，並促進同儕間</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相互交流，達到身心全方位平衡健康發展。</a:t>
            </a: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、課程介紹</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肢體基礎練習</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、肢體基礎開發：上下律動</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胸轉方向控制</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、肢體基礎開發：律動變化</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手部線條和腳步運用</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、排舞教學</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、排舞教學</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、排舞教學，整合前幾堂課排舞，分組練習並呈現</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、複習舊排舞與新排舞教學</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、排舞教學</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、排舞教學</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、整合所有排舞，隊形變換</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、分組練習</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、分組呈現</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沒學過舞也可參加 但要配合練習時間。</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請穿著適合跳舞的鞋子和褲裝。</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400"/>
              </a:lnSpc>
            </a:pPr>
            <a:r>
              <a:rPr lang="en-US" altLang="zh-TW" dirty="0">
                <a:latin typeface="標楷體" panose="03000509000000000000" pitchFamily="65" charset="-120"/>
                <a:ea typeface="標楷體" panose="03000509000000000000" pitchFamily="65" charset="-120"/>
                <a:cs typeface="Mangal" panose="02040503050203030202" pitchFamily="18" charset="0"/>
              </a:rPr>
              <a:t>     </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80664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87195" y="551308"/>
            <a:ext cx="3483609"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A11</a:t>
            </a:r>
            <a:r>
              <a:rPr lang="zh-TW" altLang="en-US" dirty="0"/>
              <a:t>  讀書趣社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92526" y="874474"/>
            <a:ext cx="1465474"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D3B7D13E-5BF4-97B4-8A5F-F8142F054B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293" y="2598855"/>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DCE61CCB-A913-0E8B-9531-3D908085CB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4572000"/>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7CCF5AB6-C222-F5A8-F245-DBAD26B1A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7FA2CAA0-A550-FE3B-09B5-306100108EEC}"/>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1905CC62-D4B3-EF5D-8962-8F9D4DC1BF8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B220DA66-8C77-2342-3217-D6C348D683C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A22DFFF1-3DB0-0A79-B8E4-FC4161348820}"/>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4C96C6D2-2DBB-9F26-2509-82B95FA185AD}"/>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3B248464-BB39-15B3-402F-5AC17445E96E}"/>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F87A2291-88EC-E10B-DD77-CB0B6357AABB}"/>
              </a:ext>
            </a:extLst>
          </p:cNvPr>
          <p:cNvSpPr txBox="1"/>
          <p:nvPr/>
        </p:nvSpPr>
        <p:spPr>
          <a:xfrm>
            <a:off x="951091" y="1215634"/>
            <a:ext cx="5249683" cy="4690708"/>
          </a:xfrm>
          <a:prstGeom prst="rect">
            <a:avLst/>
          </a:prstGeom>
          <a:noFill/>
        </p:spPr>
        <p:txBody>
          <a:bodyPr wrap="square">
            <a:spAutoFit/>
          </a:bodyPr>
          <a:lstStyle/>
          <a:p>
            <a:pPr marR="182879" algn="just" eaLnBrk="0" hangingPunct="0">
              <a:lnSpc>
                <a:spcPts val="3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3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主要提供高三職科學生能安靜自我進修的空間，</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3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以完成自我設定的讀書目標。</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3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algn="just" eaLnBrk="0" latinLnBrk="1" hangingPunct="0">
              <a:lnSpc>
                <a:spcPts val="3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自我安排讀書進度及計畫。</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3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3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無</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33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3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書籍</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3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3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無</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40872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A12</a:t>
            </a:r>
            <a:r>
              <a:rPr lang="zh-TW" altLang="en-US" dirty="0"/>
              <a:t>  繪畫社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465870" y="863024"/>
            <a:ext cx="122258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李妮  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4F6F31A3-89C2-AE6B-FF56-9294F46CF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AA703DBE-55A5-310D-D478-510012D7D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D0B8ECF4-65DC-FCBC-F703-DA73AC46FC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280976"/>
            <a:ext cx="1257299" cy="818573"/>
          </a:xfrm>
          <a:prstGeom prst="rect">
            <a:avLst/>
          </a:prstGeom>
        </p:spPr>
      </p:pic>
      <p:grpSp>
        <p:nvGrpSpPr>
          <p:cNvPr id="7" name="群組 6">
            <a:extLst>
              <a:ext uri="{FF2B5EF4-FFF2-40B4-BE49-F238E27FC236}">
                <a16:creationId xmlns:a16="http://schemas.microsoft.com/office/drawing/2014/main" id="{C073FD60-BC20-09C3-4794-EE0C0FFB85A4}"/>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4D408D40-012A-16ED-9E7C-58791C5A531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15A1B3F8-AFA9-7845-CD8F-42946E7B6C7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7395D5C6-CF60-BFC8-A8CF-CB6414EEE0E3}"/>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70DC03A6-8282-8CE4-00AA-6C88D7A77185}"/>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2528F33D-2F00-C5F5-A877-E9C243E3FAC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80B8D2C9-90F5-A408-3AC1-58B739DF3F24}"/>
              </a:ext>
            </a:extLst>
          </p:cNvPr>
          <p:cNvSpPr txBox="1"/>
          <p:nvPr/>
        </p:nvSpPr>
        <p:spPr>
          <a:xfrm>
            <a:off x="951091" y="1215634"/>
            <a:ext cx="5419229" cy="7297190"/>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2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課程旨在培養學生人物繪製和插圖設計的基本繪畫</a:t>
            </a:r>
          </a:p>
          <a:p>
            <a:pPr marR="183514" algn="just" eaLnBrk="0" latinLnBrk="1" hangingPunct="0">
              <a:lnSpc>
                <a:spcPts val="22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技巧，包括頭部、表情、人體比例、動作、角色設計等單元課程，並透過作品實踐與個人創意發想完成系列人物繪畫作品。</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2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、課程介紹與自我介紹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、人物繪製技巧</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頭部與五官練習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、人物繪製技巧</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人體與手部練習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、人物繪製技巧</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動作與情境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、作品實踐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人物海報設計</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I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、作品實踐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人物海報設計</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II</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、素描技巧練習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空間與透視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、素描技巧練習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光影配置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、上色技巧分享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、作品實踐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人物漫畫設計</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I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、作品實踐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人物漫畫設計</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II </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、作品實踐</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-Q</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版角色設計</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基本繪畫能力。</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自備習慣使用的繪畫媒材與上色用具</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每位社員收取</a:t>
            </a:r>
            <a:r>
              <a:rPr lang="en-US" altLang="zh-TW" sz="1600" dirty="0">
                <a:latin typeface="標楷體" panose="03000509000000000000" pitchFamily="65" charset="-120"/>
                <a:ea typeface="標楷體" panose="03000509000000000000" pitchFamily="65" charset="-120"/>
                <a:cs typeface="Mangal" panose="02040503050203030202" pitchFamily="18" charset="0"/>
              </a:rPr>
              <a:t>50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元作為社費。</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60045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2091691" y="569303"/>
            <a:ext cx="267462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A13</a:t>
            </a:r>
            <a:r>
              <a:rPr lang="zh-TW" altLang="en-US" dirty="0"/>
              <a:t>  動漫社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81519" y="863024"/>
            <a:ext cx="1422611"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胡晏齡</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B1C1AB4E-021B-F6A3-01AC-49901037DC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8" y="1417090"/>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318F27E6-829E-6331-1E0D-F9FB73069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40819F20-8BF8-561B-9BC3-4BB70BA3E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9450" y="8361925"/>
            <a:ext cx="1098550" cy="737624"/>
          </a:xfrm>
          <a:prstGeom prst="rect">
            <a:avLst/>
          </a:prstGeom>
        </p:spPr>
      </p:pic>
      <p:grpSp>
        <p:nvGrpSpPr>
          <p:cNvPr id="7" name="群組 6">
            <a:extLst>
              <a:ext uri="{FF2B5EF4-FFF2-40B4-BE49-F238E27FC236}">
                <a16:creationId xmlns:a16="http://schemas.microsoft.com/office/drawing/2014/main" id="{29097CF3-AC84-E7A2-E99B-5D0D781E7683}"/>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60E3FD05-5853-9B61-20C0-A7D56E68AEC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BD327FE7-FB67-DF3E-555A-A3A1D37391B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A162852A-D649-3F13-E942-D4D858F0638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89E1E3B3-4C1E-6A14-71FE-6D3586AFF15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36D0685C-1F2E-1C98-282F-DF5FBD4BA01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4683081C-7967-5826-86E1-2EF528AC861C}"/>
              </a:ext>
            </a:extLst>
          </p:cNvPr>
          <p:cNvSpPr txBox="1"/>
          <p:nvPr/>
        </p:nvSpPr>
        <p:spPr>
          <a:xfrm>
            <a:off x="951091" y="1215634"/>
            <a:ext cx="5437009" cy="7970452"/>
          </a:xfrm>
          <a:prstGeom prst="rect">
            <a:avLst/>
          </a:prstGeom>
          <a:noFill/>
        </p:spPr>
        <p:txBody>
          <a:bodyPr wrap="square">
            <a:spAutoFit/>
          </a:bodyPr>
          <a:lstStyle/>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將</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cos</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的技術拆解為、基礎彩妝、假髮、道具、特殊化妝與手作、角色分析，並希望技術能融入日常生活中。因顧及不是大家都喜歡</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cos</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或手作。所以也有人物速寫、比例的課程，並分享一下人生經歷，老師是真的會上課，無心勿進，要交作業的。</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2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自我介紹</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道具材料介紹（</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飾品製作</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600" dirty="0" err="1">
                <a:latin typeface="標楷體" panose="03000509000000000000" pitchFamily="65" charset="-120"/>
                <a:ea typeface="標楷體" panose="03000509000000000000" pitchFamily="65" charset="-120"/>
                <a:cs typeface="Times New Roman" panose="02020603050405020304" pitchFamily="18" charset="0"/>
              </a:rPr>
              <a:t>uv</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樹脂</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特殊化妝（</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特殊化妝（</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基礎彩妝（男）</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角色分析</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基礎假髮</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簡易版型</a:t>
            </a: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道具</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2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集礎彩妝</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想上課的心</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刀片、筆、有彩妝品最好</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2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若有實作課，會有材料費，約</a:t>
            </a:r>
            <a:r>
              <a:rPr lang="en-US" altLang="zh-TW" sz="1600" dirty="0">
                <a:latin typeface="標楷體" panose="03000509000000000000" pitchFamily="65" charset="-120"/>
                <a:ea typeface="標楷體" panose="03000509000000000000" pitchFamily="65" charset="-120"/>
                <a:cs typeface="Mangal" panose="02040503050203030202" pitchFamily="18" charset="0"/>
              </a:rPr>
              <a:t>300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內</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470654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452563" y="588388"/>
            <a:ext cx="3952874" cy="584775"/>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sz="3200" dirty="0"/>
              <a:t>A14</a:t>
            </a:r>
            <a:r>
              <a:rPr lang="zh-TW" altLang="en-US" sz="3200" dirty="0"/>
              <a:t>  生活藝術手作社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405437" y="896938"/>
            <a:ext cx="145499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張家寶</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3918ABAE-5B57-49DB-C44B-CEFFE94AE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2" y="2249453"/>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F090A4EC-ECBB-A3C9-E93E-CB30CE565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2802" y="1407560"/>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353B5D96-1E14-E0E0-CFCA-E98E486A9A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E4326562-C5EA-66D1-E06F-441FE9011E76}"/>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DFA161F0-9B11-65E6-DDAE-587928F9B66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C1297F07-758B-52C4-226E-FD6F31F4EF3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485236AF-D40D-5AB7-5D5C-22C63522EFD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65366F3E-73D5-8156-0006-526A45725FF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C3247262-F473-26FA-124B-19BD2A6E13C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22548156-6282-1EB3-0E32-2A8E391AB54A}"/>
              </a:ext>
            </a:extLst>
          </p:cNvPr>
          <p:cNvSpPr txBox="1"/>
          <p:nvPr/>
        </p:nvSpPr>
        <p:spPr>
          <a:xfrm>
            <a:off x="951091" y="1215634"/>
            <a:ext cx="5249683" cy="7143302"/>
          </a:xfrm>
          <a:prstGeom prst="rect">
            <a:avLst/>
          </a:prstGeom>
          <a:noFill/>
        </p:spPr>
        <p:txBody>
          <a:bodyPr wrap="square">
            <a:spAutoFit/>
          </a:bodyPr>
          <a:lstStyle/>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學習手作技能，創意表現</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串珠技法介紹</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動手做串珠</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3</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手鍊製作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4</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風鈴吊飾製作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5</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風鈴吊飾製作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6</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手機掛飾製作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竹編技法介紹</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8</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竹編練習</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9</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竹編杯墊製作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10</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扭扭棒玩偶製作</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扭扭棒玩偶製作</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手作的熱情</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剪刀</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社費</a:t>
            </a:r>
            <a:r>
              <a:rPr lang="en-US" altLang="zh-TW" sz="1600" dirty="0">
                <a:latin typeface="標楷體" panose="03000509000000000000" pitchFamily="65" charset="-120"/>
                <a:ea typeface="標楷體" panose="03000509000000000000" pitchFamily="65" charset="-120"/>
                <a:cs typeface="Mangal" panose="02040503050203030202" pitchFamily="18" charset="0"/>
              </a:rPr>
              <a:t>400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2661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64017" y="565188"/>
            <a:ext cx="3529965" cy="584775"/>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sz="3200" dirty="0"/>
              <a:t>A15</a:t>
            </a:r>
            <a:r>
              <a:rPr lang="zh-TW" altLang="en-US" sz="3200" dirty="0"/>
              <a:t>  生命靈數社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53475" y="900113"/>
            <a:ext cx="143213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dirty="0">
                <a:ea typeface="標楷體" panose="03000509000000000000" pitchFamily="65" charset="-120"/>
                <a:cs typeface="Mangal" panose="02040503050203030202" pitchFamily="18" charset="0"/>
              </a:rPr>
              <a:t>賴如儀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F1051443-98B6-5B98-628B-AB64BF819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0EB23151-5BA4-EE8A-8CE5-44CBC4779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203BB9BE-153A-7180-71E3-C0631851F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3900" y="8361925"/>
            <a:ext cx="1054100" cy="737624"/>
          </a:xfrm>
          <a:prstGeom prst="rect">
            <a:avLst/>
          </a:prstGeom>
        </p:spPr>
      </p:pic>
      <p:grpSp>
        <p:nvGrpSpPr>
          <p:cNvPr id="7" name="群組 6">
            <a:extLst>
              <a:ext uri="{FF2B5EF4-FFF2-40B4-BE49-F238E27FC236}">
                <a16:creationId xmlns:a16="http://schemas.microsoft.com/office/drawing/2014/main" id="{44CC9C0D-B81D-4BBB-A9D7-CDFC12D938E9}"/>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ED0BA8A5-F3FA-6AE6-0743-3ED2251234C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ECD6D151-4125-EAEA-CD7E-ECF7AD2B818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BF08AB8E-E100-122C-5767-D9655E57613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841AC6B5-4F48-32C9-CE6C-A9370A882BC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770150D8-1218-1B55-B175-D046AF53110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3E3733C6-2B01-FE83-8B02-9077009BE2F3}"/>
              </a:ext>
            </a:extLst>
          </p:cNvPr>
          <p:cNvSpPr txBox="1"/>
          <p:nvPr/>
        </p:nvSpPr>
        <p:spPr>
          <a:xfrm>
            <a:off x="951091" y="1215634"/>
            <a:ext cx="5411609" cy="7989688"/>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6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每個人的誕生，都蘊含了許多上天的祝福與使命，這些秘密就蘊藏在生日當中，而「生命靈數」就是一套最好入門解讀出這些資訊的工具。</a:t>
            </a:r>
          </a:p>
          <a:p>
            <a:pPr marR="183514" algn="just" eaLnBrk="0" latinLnBrk="1" hangingPunct="0">
              <a:lnSpc>
                <a:spcPts val="16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學會「生命靈數」這套數字系統後，能幫助我們更加了解自我特質與優勢、理解他人性格與想法、挖掘出個人的天賦潛能，找到人生方向與定位。 </a:t>
            </a:r>
          </a:p>
          <a:p>
            <a:pPr marR="183514" algn="just" eaLnBrk="0" latinLnBrk="1" hangingPunct="0">
              <a:lnSpc>
                <a:spcPts val="16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期望同學們「透過數字了解自我、發揮天賦，找到自己的方向」。</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4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、生命靈數基本概念介紹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、數字意涵與計算方式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、生日數字與生命靈數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、找出天賦才能與人生使命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、與他人合作溝通的策略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、流年推運與案例分享</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、複習上學期基本概念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、人生關卡與挑戰數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、人生弱勢與契機數 </a:t>
            </a: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、實例解讀與分享</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補充相關知識</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加</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減法的算數能力。</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紙、筆、計算機。</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en-US" altLang="zh-TW" sz="1600" dirty="0">
                <a:latin typeface="標楷體" panose="03000509000000000000" pitchFamily="65" charset="-120"/>
                <a:ea typeface="標楷體" panose="03000509000000000000" pitchFamily="65" charset="-120"/>
                <a:cs typeface="Mangal" panose="02040503050203030202" pitchFamily="18" charset="0"/>
              </a:rPr>
              <a:t>50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元講義費</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34548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74495" y="515962"/>
            <a:ext cx="350901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A1</a:t>
            </a:r>
            <a:r>
              <a:rPr lang="en-US" altLang="zh-TW" dirty="0"/>
              <a:t>6</a:t>
            </a:r>
            <a:r>
              <a:rPr lang="zh-TW" altLang="en-US" dirty="0"/>
              <a:t>  點心烘焙社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401099" y="887413"/>
            <a:ext cx="144737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陳淑華</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F61E2B2F-E595-E882-7421-9AAC144E5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8" y="2361507"/>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EBB1563A-07F4-7B63-73C2-11CF1BCD5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3775" y="3458264"/>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C86BCD83-D177-F54C-A946-CE8373DBF8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3575" y="8429625"/>
            <a:ext cx="1114425" cy="669924"/>
          </a:xfrm>
          <a:prstGeom prst="rect">
            <a:avLst/>
          </a:prstGeom>
        </p:spPr>
      </p:pic>
      <p:grpSp>
        <p:nvGrpSpPr>
          <p:cNvPr id="7" name="群組 6">
            <a:extLst>
              <a:ext uri="{FF2B5EF4-FFF2-40B4-BE49-F238E27FC236}">
                <a16:creationId xmlns:a16="http://schemas.microsoft.com/office/drawing/2014/main" id="{19E5010C-7C99-E542-5295-4D5B7496ED2E}"/>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8F972C1A-4ADF-E718-83FA-508E0E5B751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1D16CFBA-D8A1-3753-9420-DE5DC440433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C47630C0-F3C8-A50C-70AB-6A8F2A159ECD}"/>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9BF5E3FA-EF4E-EA46-FF0F-D411DA168FD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14163189-D63F-3367-57A7-724E05CBB93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AB5B64C6-A402-3927-80CD-E84A8DE64304}"/>
              </a:ext>
            </a:extLst>
          </p:cNvPr>
          <p:cNvSpPr txBox="1"/>
          <p:nvPr/>
        </p:nvSpPr>
        <p:spPr>
          <a:xfrm>
            <a:off x="951091" y="1215634"/>
            <a:ext cx="5249683" cy="7614585"/>
          </a:xfrm>
          <a:prstGeom prst="rect">
            <a:avLst/>
          </a:prstGeom>
          <a:noFill/>
        </p:spPr>
        <p:txBody>
          <a:bodyPr wrap="square">
            <a:spAutoFit/>
          </a:bodyPr>
          <a:lstStyle/>
          <a:p>
            <a:pPr marR="182879"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透過烘焙的製作過程可以療癒人心、紓解壓力。</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利用簡單的食材與做法，也能做出美味有好吃的</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點心。</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eaLnBrk="0"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、分組、選幹部、製作</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黑糖酥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、果乾奶油蛋糕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、可可一口酥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、鹽可頌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、起司餅乾</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擠花</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、司康 </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、分組、選幹部、製作</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海苔鹹餅乾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、葡萄乳酪小塔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、紅糖燕麥小西餅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、鹹光餅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、成果展：檸檬火山蛋糕  </a:t>
            </a:r>
          </a:p>
          <a:p>
            <a:pPr marR="183514"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、果醬餅乾</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latinLnBrk="1"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有興趣者皆可一起來玩烘焙</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請帶盛裝點心成品的袋子或盒子和愉快的心情來</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eaLnBrk="0" hangingPunct="0">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上課</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需繳交社費</a:t>
            </a:r>
            <a:r>
              <a:rPr lang="en-US" altLang="zh-TW" sz="1600" dirty="0">
                <a:latin typeface="標楷體" panose="03000509000000000000" pitchFamily="65" charset="-120"/>
                <a:ea typeface="標楷體" panose="03000509000000000000" pitchFamily="65" charset="-120"/>
                <a:cs typeface="Mangal" panose="02040503050203030202" pitchFamily="18" charset="0"/>
              </a:rPr>
              <a:t>300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學期，採買上課使用的食材、耗</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材與工具，學期末結算多退少補。社團課程安排</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視實際情況與學生能力也許有所變動與調整</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054039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70686" y="542633"/>
            <a:ext cx="351663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17</a:t>
            </a:r>
            <a:r>
              <a:rPr lang="zh-TW" altLang="en-US" dirty="0"/>
              <a:t>  創意飲調社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284894" y="922717"/>
            <a:ext cx="148547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陳祺欣</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9536F380-80A7-FD00-3121-597BD93446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28"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9229EC91-2C5C-46ED-1BB0-9F5206CF5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763906BA-6EDB-5CD2-CA05-5A413189FB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F333F324-4E67-9647-138B-1900DCF86EBA}"/>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C5BD5B4A-0FF8-3AD2-264C-75D0CE828CF5}"/>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4F187420-3C08-AE21-736A-8825557F51D0}"/>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4A72EDF3-D962-A64D-072A-3D7EC0F699E0}"/>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8DCDC138-EF43-FA39-8F9C-24CF31529A5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3E973591-F9DE-A44E-5573-CF68285D76E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BE5635D8-8C98-FBD7-445F-5900C09C5EF4}"/>
              </a:ext>
            </a:extLst>
          </p:cNvPr>
          <p:cNvSpPr txBox="1"/>
          <p:nvPr/>
        </p:nvSpPr>
        <p:spPr>
          <a:xfrm>
            <a:off x="951091" y="1215634"/>
            <a:ext cx="5533529" cy="7736413"/>
          </a:xfrm>
          <a:prstGeom prst="rect">
            <a:avLst/>
          </a:prstGeom>
          <a:noFill/>
        </p:spPr>
        <p:txBody>
          <a:bodyPr wrap="square">
            <a:spAutoFit/>
          </a:bodyPr>
          <a:lstStyle/>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認識調製飲料的器具和材料，學習市售飲料的調製方</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法，並能製作簡易點心，在繁忙的課業壓力下，玩出</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專屬自己的下午茶</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D.I.Y</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300"/>
              </a:lnSpc>
              <a:tabLst>
                <a:tab pos="5220940" algn="l"/>
              </a:tabLst>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、認識環境器具</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芋頭鮮奶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、花生一口酥</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晴空蘇打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、煉乳檸檬汁</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雪</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Q</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餅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、水果優格杯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、百香果綠茶</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茶葉蛋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、黑糖珍珠鮮奶茶 </a:t>
            </a:r>
          </a:p>
          <a:p>
            <a:pPr marR="183514" indent="177799" algn="just" eaLnBrk="0"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、紫米紅豆湯圓</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學期</a:t>
            </a:r>
          </a:p>
          <a:p>
            <a:pPr marR="183514" algn="just" eaLnBrk="0" latinLnBrk="1" hangingPunct="0">
              <a:lnSpc>
                <a:spcPts val="23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3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OREA</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奶昔 </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、葡萄柚綠茶</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海苔肉鬆捲 </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、嫩仙草粉粿冰 </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、木瓜牛奶 </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、成果展 </a:t>
            </a:r>
          </a:p>
          <a:p>
            <a:pPr marR="183514" algn="just" eaLnBrk="0" latinLnBrk="1" hangingPunct="0">
              <a:lnSpc>
                <a:spcPts val="23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、維也納冰咖啡</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3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團隊合作能力</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清潔善後能力</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環保餐盒</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環保杯</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3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3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約</a:t>
            </a:r>
            <a:r>
              <a:rPr lang="en-US" altLang="zh-TW" sz="1600" dirty="0">
                <a:latin typeface="標楷體" panose="03000509000000000000" pitchFamily="65" charset="-120"/>
                <a:ea typeface="標楷體" panose="03000509000000000000" pitchFamily="65" charset="-120"/>
                <a:cs typeface="Mangal" panose="02040503050203030202" pitchFamily="18" charset="0"/>
              </a:rPr>
              <a:t>350~400</a:t>
            </a:r>
            <a:r>
              <a:rPr lang="zh-TW" altLang="en-US" sz="1600" dirty="0">
                <a:latin typeface="標楷體" panose="03000509000000000000" pitchFamily="65" charset="-120"/>
                <a:ea typeface="標楷體" panose="03000509000000000000" pitchFamily="65" charset="-120"/>
                <a:cs typeface="Mangal" panose="02040503050203030202" pitchFamily="18" charset="0"/>
              </a:rPr>
              <a:t>元</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261946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478597" y="569303"/>
            <a:ext cx="3900806"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17</a:t>
            </a:r>
            <a:r>
              <a:rPr lang="zh-TW" altLang="en-US" dirty="0"/>
              <a:t>  點點曼陀羅社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79403" y="884005"/>
            <a:ext cx="149309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dirty="0">
                <a:ea typeface="標楷體" panose="03000509000000000000" pitchFamily="65" charset="-120"/>
                <a:cs typeface="Mangal" panose="02040503050203030202" pitchFamily="18" charset="0"/>
              </a:rPr>
              <a:t>莊小芸</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DAD5C6AA-631F-5754-5662-F61A000A5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2689A0F2-4423-0AFF-017C-2BC23FD45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FB19A94F-E0E8-DB9E-5CF7-0920962012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8361925"/>
            <a:ext cx="1143000" cy="737624"/>
          </a:xfrm>
          <a:prstGeom prst="rect">
            <a:avLst/>
          </a:prstGeom>
        </p:spPr>
      </p:pic>
      <p:grpSp>
        <p:nvGrpSpPr>
          <p:cNvPr id="7" name="群組 6">
            <a:extLst>
              <a:ext uri="{FF2B5EF4-FFF2-40B4-BE49-F238E27FC236}">
                <a16:creationId xmlns:a16="http://schemas.microsoft.com/office/drawing/2014/main" id="{4D5D1795-CDF4-88E7-8D5A-7D65D6C1BD30}"/>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732F6D4A-BBCE-4BC3-2F25-6387B9A94E5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6F672E89-DB3A-5E10-47BC-F99367A197D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BF240FE1-70DB-14E5-8F1F-558C248020C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E3E892B4-AF3F-8D7F-4A69-A5DD9F212473}"/>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5EC6A7D6-A097-3138-69E6-E5B9FA910CC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15107EF9-58D3-92CB-46BD-0A5D30ADB942}"/>
              </a:ext>
            </a:extLst>
          </p:cNvPr>
          <p:cNvSpPr txBox="1"/>
          <p:nvPr/>
        </p:nvSpPr>
        <p:spPr>
          <a:xfrm>
            <a:off x="951091" y="1215634"/>
            <a:ext cx="5731649" cy="8147102"/>
          </a:xfrm>
          <a:prstGeom prst="rect">
            <a:avLst/>
          </a:prstGeom>
          <a:noFill/>
        </p:spPr>
        <p:txBody>
          <a:bodyPr wrap="square">
            <a:spAutoFit/>
          </a:bodyPr>
          <a:lstStyle/>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本社團結合曼陀羅藝術與靜心體驗，透過繪畫的過程進行自我</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探索與內在療癒，適合零繪畫基礎團員或對曼陀羅創作有興趣</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的團員參與。</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、點點曼陀羅起源與認識工具</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、基本筆觸練習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&amp;15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公分圓紙卡創作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、書籤創作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、磁鐵創作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、鑰匙圈創作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、紅包袋創作、杯墊創作</a:t>
            </a:r>
          </a:p>
          <a:p>
            <a:pPr marR="183514" algn="just" eaLnBrk="0" latinLnBrk="1"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、基本筆觸複習</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&amp;20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公分圓紙卡創作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、擴香石創作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、石頭創作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、壓克力小夜燈創作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線香盤創作</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對於手作或繪畫有一定的喜愛，不需有繪畫基礎，需有耐心</a:t>
            </a:r>
            <a:r>
              <a:rPr lang="zh-TW" altLang="zh-TW" sz="1400" dirty="0">
                <a:latin typeface="標楷體" panose="03000509000000000000" pitchFamily="65" charset="-120"/>
                <a:ea typeface="標楷體" panose="03000509000000000000" pitchFamily="65" charset="-120"/>
                <a:cs typeface="Mangal" panose="02040503050203030202" pitchFamily="18" charset="0"/>
              </a:rPr>
              <a:t>。</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防衣服沾染之圍裙</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1.</a:t>
            </a:r>
            <a:r>
              <a:rPr lang="zh-TW" altLang="en-US" sz="1400" dirty="0">
                <a:latin typeface="標楷體" panose="03000509000000000000" pitchFamily="65" charset="-120"/>
                <a:ea typeface="標楷體" panose="03000509000000000000" pitchFamily="65" charset="-120"/>
                <a:cs typeface="Mangal" panose="02040503050203030202" pitchFamily="18" charset="0"/>
              </a:rPr>
              <a:t>社費</a:t>
            </a:r>
            <a:r>
              <a:rPr lang="en-US" altLang="zh-TW" sz="1400" dirty="0">
                <a:latin typeface="標楷體" panose="03000509000000000000" pitchFamily="65" charset="-120"/>
                <a:ea typeface="標楷體" panose="03000509000000000000" pitchFamily="65" charset="-120"/>
                <a:cs typeface="Mangal" panose="02040503050203030202" pitchFamily="18" charset="0"/>
              </a:rPr>
              <a:t>500</a:t>
            </a:r>
            <a:r>
              <a:rPr lang="zh-TW" altLang="en-US" sz="1400" dirty="0">
                <a:latin typeface="標楷體" panose="03000509000000000000" pitchFamily="65" charset="-120"/>
                <a:ea typeface="標楷體" panose="03000509000000000000" pitchFamily="65" charset="-120"/>
                <a:cs typeface="Mangal" panose="02040503050203030202" pitchFamily="18" charset="0"/>
              </a:rPr>
              <a:t>元，若有剩餘將移至下學期採購媒材或原料使用</a:t>
            </a: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2.</a:t>
            </a:r>
            <a:r>
              <a:rPr lang="zh-TW" altLang="en-US" sz="1400" dirty="0">
                <a:latin typeface="標楷體" panose="03000509000000000000" pitchFamily="65" charset="-120"/>
                <a:ea typeface="標楷體" panose="03000509000000000000" pitchFamily="65" charset="-120"/>
                <a:cs typeface="Mangal" panose="02040503050203030202" pitchFamily="18" charset="0"/>
              </a:rPr>
              <a:t>各堂課所使用之媒材，若有採購上的困難或超出原預算，講師有權視</a:t>
            </a:r>
            <a:endParaRPr lang="en-US" altLang="zh-TW" sz="14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狀況調整媒材，以不超過原社費使用為原則。</a:t>
            </a: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3.</a:t>
            </a:r>
            <a:r>
              <a:rPr lang="zh-TW" altLang="en-US" sz="1400" dirty="0">
                <a:latin typeface="標楷體" panose="03000509000000000000" pitchFamily="65" charset="-120"/>
                <a:ea typeface="標楷體" panose="03000509000000000000" pitchFamily="65" charset="-120"/>
                <a:cs typeface="Mangal" panose="02040503050203030202" pitchFamily="18" charset="0"/>
              </a:rPr>
              <a:t>社費包含工具，若後續不使用工具，在工具的完整</a:t>
            </a:r>
            <a:endParaRPr lang="en-US" altLang="zh-TW" sz="14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狀況下</a:t>
            </a:r>
            <a:r>
              <a:rPr lang="en-US" altLang="zh-TW" sz="1400" dirty="0">
                <a:latin typeface="標楷體" panose="03000509000000000000" pitchFamily="65" charset="-120"/>
                <a:ea typeface="標楷體" panose="03000509000000000000" pitchFamily="65" charset="-120"/>
                <a:cs typeface="Mangal" panose="02040503050203030202" pitchFamily="18" charset="0"/>
              </a:rPr>
              <a:t>(</a:t>
            </a:r>
            <a:r>
              <a:rPr lang="zh-TW" altLang="en-US" sz="1400" dirty="0">
                <a:latin typeface="標楷體" panose="03000509000000000000" pitchFamily="65" charset="-120"/>
                <a:ea typeface="標楷體" panose="03000509000000000000" pitchFamily="65" charset="-120"/>
                <a:cs typeface="Mangal" panose="02040503050203030202" pitchFamily="18" charset="0"/>
              </a:rPr>
              <a:t>點筆共</a:t>
            </a:r>
            <a:r>
              <a:rPr lang="en-US" altLang="zh-TW" sz="1400" dirty="0">
                <a:latin typeface="標楷體" panose="03000509000000000000" pitchFamily="65" charset="-120"/>
                <a:ea typeface="標楷體" panose="03000509000000000000" pitchFamily="65" charset="-120"/>
                <a:cs typeface="Mangal" panose="02040503050203030202" pitchFamily="18" charset="0"/>
              </a:rPr>
              <a:t>13</a:t>
            </a:r>
            <a:r>
              <a:rPr lang="zh-TW" altLang="en-US" sz="1400" dirty="0">
                <a:latin typeface="標楷體" panose="03000509000000000000" pitchFamily="65" charset="-120"/>
                <a:ea typeface="標楷體" panose="03000509000000000000" pitchFamily="65" charset="-120"/>
                <a:cs typeface="Mangal" panose="02040503050203030202" pitchFamily="18" charset="0"/>
              </a:rPr>
              <a:t>支</a:t>
            </a:r>
            <a:r>
              <a:rPr lang="en-US" altLang="zh-TW" sz="1400" dirty="0">
                <a:latin typeface="標楷體" panose="03000509000000000000" pitchFamily="65" charset="-120"/>
                <a:ea typeface="標楷體" panose="03000509000000000000" pitchFamily="65" charset="-120"/>
                <a:cs typeface="Mangal" panose="02040503050203030202" pitchFamily="18" charset="0"/>
              </a:rPr>
              <a:t>;</a:t>
            </a:r>
            <a:r>
              <a:rPr lang="zh-TW" altLang="en-US" sz="1400" dirty="0">
                <a:latin typeface="標楷體" panose="03000509000000000000" pitchFamily="65" charset="-120"/>
                <a:ea typeface="標楷體" panose="03000509000000000000" pitchFamily="65" charset="-120"/>
                <a:cs typeface="Mangal" panose="02040503050203030202" pitchFamily="18" charset="0"/>
              </a:rPr>
              <a:t>色鉛筆</a:t>
            </a:r>
            <a:r>
              <a:rPr lang="en-US" altLang="zh-TW" sz="1400" dirty="0">
                <a:latin typeface="標楷體" panose="03000509000000000000" pitchFamily="65" charset="-120"/>
                <a:ea typeface="標楷體" panose="03000509000000000000" pitchFamily="65" charset="-120"/>
                <a:cs typeface="Mangal" panose="02040503050203030202" pitchFamily="18" charset="0"/>
              </a:rPr>
              <a:t>1</a:t>
            </a:r>
            <a:r>
              <a:rPr lang="zh-TW" altLang="en-US" sz="1400" dirty="0">
                <a:latin typeface="標楷體" panose="03000509000000000000" pitchFamily="65" charset="-120"/>
                <a:ea typeface="標楷體" panose="03000509000000000000" pitchFamily="65" charset="-120"/>
                <a:cs typeface="Mangal" panose="02040503050203030202" pitchFamily="18" charset="0"/>
              </a:rPr>
              <a:t>支</a:t>
            </a:r>
            <a:r>
              <a:rPr lang="en-US" altLang="zh-TW" sz="1400" dirty="0">
                <a:latin typeface="標楷體" panose="03000509000000000000" pitchFamily="65" charset="-120"/>
                <a:ea typeface="標楷體" panose="03000509000000000000" pitchFamily="65" charset="-120"/>
                <a:cs typeface="Mangal" panose="02040503050203030202" pitchFamily="18" charset="0"/>
              </a:rPr>
              <a:t>;</a:t>
            </a:r>
            <a:r>
              <a:rPr lang="zh-TW" altLang="en-US" sz="1400" dirty="0">
                <a:latin typeface="標楷體" panose="03000509000000000000" pitchFamily="65" charset="-120"/>
                <a:ea typeface="標楷體" panose="03000509000000000000" pitchFamily="65" charset="-120"/>
                <a:cs typeface="Mangal" panose="02040503050203030202" pitchFamily="18" charset="0"/>
              </a:rPr>
              <a:t>圓規一個，模尺三</a:t>
            </a:r>
            <a:endParaRPr lang="en-US" altLang="zh-TW" sz="14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18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片。缺一不可</a:t>
            </a: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可退回予老師，將工具費</a:t>
            </a:r>
            <a:r>
              <a:rPr lang="en-US" altLang="zh-TW" sz="1400" dirty="0">
                <a:latin typeface="標楷體" panose="03000509000000000000" pitchFamily="65" charset="-120"/>
                <a:ea typeface="標楷體" panose="03000509000000000000" pitchFamily="65" charset="-120"/>
                <a:cs typeface="Mangal" panose="02040503050203030202" pitchFamily="18" charset="0"/>
              </a:rPr>
              <a:t>200</a:t>
            </a:r>
            <a:r>
              <a:rPr lang="zh-TW" altLang="en-US" sz="1400" dirty="0">
                <a:latin typeface="標楷體" panose="03000509000000000000" pitchFamily="65" charset="-120"/>
                <a:ea typeface="標楷體" panose="03000509000000000000" pitchFamily="65" charset="-120"/>
                <a:cs typeface="Mangal" panose="02040503050203030202" pitchFamily="18" charset="0"/>
              </a:rPr>
              <a:t>元退予學生</a:t>
            </a:r>
            <a:r>
              <a:rPr lang="zh-TW" altLang="zh-TW" sz="1400" dirty="0">
                <a:latin typeface="標楷體" panose="03000509000000000000" pitchFamily="65" charset="-120"/>
                <a:ea typeface="標楷體" panose="03000509000000000000" pitchFamily="65" charset="-120"/>
                <a:cs typeface="Mangal" panose="02040503050203030202" pitchFamily="18" charset="0"/>
              </a:rPr>
              <a:t>。</a:t>
            </a:r>
            <a:endParaRPr lang="zh-TW" altLang="en-US"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64688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93546" y="563587"/>
            <a:ext cx="347091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18</a:t>
            </a:r>
            <a:r>
              <a:rPr lang="zh-TW" altLang="en-US" dirty="0"/>
              <a:t>  大眾傳播社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42045" y="887413"/>
            <a:ext cx="149309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邱鼎豪</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DAD5C6AA-631F-5754-5662-F61A000A5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536359"/>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2689A0F2-4423-0AFF-017C-2BC23FD45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FB19A94F-E0E8-DB9E-5CF7-0920962012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1188" y="8361925"/>
            <a:ext cx="1166812" cy="737624"/>
          </a:xfrm>
          <a:prstGeom prst="rect">
            <a:avLst/>
          </a:prstGeom>
        </p:spPr>
      </p:pic>
      <p:grpSp>
        <p:nvGrpSpPr>
          <p:cNvPr id="7" name="群組 6">
            <a:extLst>
              <a:ext uri="{FF2B5EF4-FFF2-40B4-BE49-F238E27FC236}">
                <a16:creationId xmlns:a16="http://schemas.microsoft.com/office/drawing/2014/main" id="{4D5D1795-CDF4-88E7-8D5A-7D65D6C1BD30}"/>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732F6D4A-BBCE-4BC3-2F25-6387B9A94E5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6F672E89-DB3A-5E10-47BC-F99367A197D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BF240FE1-70DB-14E5-8F1F-558C248020C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E3E892B4-AF3F-8D7F-4A69-A5DD9F212473}"/>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5EC6A7D6-A097-3138-69E6-E5B9FA910CC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15107EF9-58D3-92CB-46BD-0A5D30ADB942}"/>
              </a:ext>
            </a:extLst>
          </p:cNvPr>
          <p:cNvSpPr txBox="1"/>
          <p:nvPr/>
        </p:nvSpPr>
        <p:spPr>
          <a:xfrm>
            <a:off x="951091" y="1215634"/>
            <a:ext cx="5249683" cy="8153194"/>
          </a:xfrm>
          <a:prstGeom prst="rect">
            <a:avLst/>
          </a:prstGeom>
          <a:noFill/>
        </p:spPr>
        <p:txBody>
          <a:bodyPr wrap="square">
            <a:spAutoFit/>
          </a:bodyPr>
          <a:lstStyle/>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提供對傳播領域有興趣的學生一個開放式的學習</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空間，給予其影視傳播專業能力之培訓，以及數</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位行銷之思維脈絡。注重團體合作、學習熱忱，</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期許學生在 此探索自身興趣並學習之。</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、社員介紹及影視產業認知</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、初階導演</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製片概念</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、初階攝影教學</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燈光概念</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、初階運鏡構圖</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、初階編劇概念</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、劇本發想討論</a:t>
            </a:r>
          </a:p>
          <a:p>
            <a:pPr marR="183514" algn="just" eaLnBrk="0" latinLnBrk="1" hangingPunct="0">
              <a:lnSpc>
                <a:spcPts val="21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、劇本討論</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初階剪接概念</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8</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、微電影實作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9</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、微電影實作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、微電影實作</a:t>
            </a:r>
          </a:p>
          <a:p>
            <a:pPr marR="183514" algn="just" eaLnBrk="0" latinLnBrk="1" hangingPunct="0">
              <a:lnSpc>
                <a:spcPts val="21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1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成果檢討與修正</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具備電影、影片製作及傳播媒體相關之興趣、喜</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愛團體合作、團體配合度高</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智慧型手機、小型手機架，如有手機穩定器、手</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機無線麥克風佳</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1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1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每學期酌收社費</a:t>
            </a:r>
            <a:r>
              <a:rPr lang="en-US" altLang="zh-TW" sz="1600" dirty="0">
                <a:latin typeface="標楷體" panose="03000509000000000000" pitchFamily="65" charset="-120"/>
                <a:ea typeface="標楷體" panose="03000509000000000000" pitchFamily="65" charset="-120"/>
                <a:cs typeface="Mangal" panose="02040503050203030202" pitchFamily="18" charset="0"/>
              </a:rPr>
              <a:t>500</a:t>
            </a:r>
            <a:r>
              <a:rPr lang="zh-TW" altLang="en-US" sz="1600" dirty="0">
                <a:latin typeface="標楷體" panose="03000509000000000000" pitchFamily="65" charset="-120"/>
                <a:ea typeface="標楷體" panose="03000509000000000000" pitchFamily="65" charset="-120"/>
                <a:cs typeface="Mangal" panose="02040503050203030202" pitchFamily="18" charset="0"/>
              </a:rPr>
              <a:t>，用以社團器材租借、場</a:t>
            </a:r>
            <a:endParaRPr lang="en-US" altLang="zh-TW" sz="16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100"/>
              </a:lnSpc>
            </a:pPr>
            <a:r>
              <a:rPr lang="en-US" altLang="zh-TW"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600" dirty="0">
                <a:latin typeface="標楷體" panose="03000509000000000000" pitchFamily="65" charset="-120"/>
                <a:ea typeface="標楷體" panose="03000509000000000000" pitchFamily="65" charset="-120"/>
                <a:cs typeface="Mangal" panose="02040503050203030202" pitchFamily="18" charset="0"/>
              </a:rPr>
              <a:t>景租用，以及影片拍攝之相關道具耗材購買</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080895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701166" y="571699"/>
            <a:ext cx="345567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19</a:t>
            </a:r>
            <a:r>
              <a:rPr lang="zh-TW" altLang="en-US" dirty="0"/>
              <a:t>  傳愛服務社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22995" y="869820"/>
            <a:ext cx="146261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莊建娟</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1640BE46-E744-DA07-F104-868ABAF09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490" y="1419785"/>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326946D3-07C6-9023-0CD9-9FBDA6B92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186656"/>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7D0EFE3E-B9AD-F961-E05C-11BE22D9E6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E3E4E840-A8F1-DD40-1C0D-B4C4A86849DD}"/>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BD0A79D0-A23F-C174-15C2-83EE1599E77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9FCCBAEA-BC2F-ADEF-66A8-21B5B008FA7E}"/>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2504E6D1-E419-D932-338D-56D0AECD7C5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D317D005-65D3-26C8-EB78-1075D36BDC7A}"/>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83CF5C96-B787-B614-0DD6-854B5F258CB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8233A081-D825-9B7D-01DD-81097EA090D6}"/>
              </a:ext>
            </a:extLst>
          </p:cNvPr>
          <p:cNvSpPr txBox="1"/>
          <p:nvPr/>
        </p:nvSpPr>
        <p:spPr>
          <a:xfrm>
            <a:off x="951091" y="1215634"/>
            <a:ext cx="5360809" cy="7534435"/>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20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傳愛服務社是一個服務性社團，藉由社團課程介紹助人工作</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例：諮商師、社工師、居服員等</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的職業介紹、介紹社會服務機構的服務內容。推廣人人皆能做志工為大眾服務的理念，從服務經驗中學習人際互動、活動流程規劃等技能。</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000"/>
              </a:lnSpc>
            </a:pP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、迎新聚會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2</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、認識愛之語</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3</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、志工服務概論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4</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、助人工作介紹</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社工師</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5</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、助人工作介紹</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師商師</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6</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、影片欣賞</a:t>
            </a:r>
          </a:p>
          <a:p>
            <a:pPr marR="183514" algn="just" eaLnBrk="0" latinLnBrk="1" hangingPunct="0">
              <a:lnSpc>
                <a:spcPts val="2000"/>
              </a:lnSpc>
            </a:pP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7</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、相見歡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8</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、介紹體驗教育</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9</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、生命教育</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盲人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10</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、慈善機構介紹</a:t>
            </a:r>
          </a:p>
          <a:p>
            <a:pPr marR="183514" algn="just" eaLnBrk="0" latinLnBrk="1" hangingPunct="0">
              <a:lnSpc>
                <a:spcPts val="2000"/>
              </a:lnSpc>
            </a:pP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社團成果展          </a:t>
            </a:r>
            <a:r>
              <a:rPr lang="en-US" altLang="zh-TW" sz="14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期末回顧</a:t>
            </a:r>
            <a:endParaRPr lang="zh-TW"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2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凡為本校在籍學生對於志工服務具有專長及興趣者皆得申請加入本社。預計於每學年會出隊一次進行兒童服務營，社員需額外報名參加。</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一顆熱忱願意服務他人的心</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本社團的特色，除透過各項志工培訓課程，讓學生瞭解身為志工應具備的各項知能，另外，藉由參訪各「公益機構」，瞭解各公益機構主要服務對象及服務內容，也透過實際參與志工服務的過程中，實際體會「付出」的快樂，並有機會取得政府認可的志工服務時數和志工證，未來將可增加申請學校，或出國進修的優勢條件。</a:t>
            </a:r>
            <a:endParaRPr lang="zh-TW" altLang="en-US"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130308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666875" y="569302"/>
            <a:ext cx="3524250"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A2</a:t>
            </a:r>
            <a:r>
              <a:rPr lang="en-US" altLang="zh-TW" dirty="0"/>
              <a:t>0</a:t>
            </a:r>
            <a:r>
              <a:rPr lang="zh-TW" altLang="en-US" dirty="0"/>
              <a:t>  異國文化社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70144" y="900113"/>
            <a:ext cx="143975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zh-TW" b="1" dirty="0">
                <a:ea typeface="標楷體" panose="03000509000000000000" pitchFamily="65" charset="-120"/>
                <a:cs typeface="Mangal" panose="02040503050203030202" pitchFamily="18" charset="0"/>
              </a:rPr>
              <a:t>鄭郁潔</a:t>
            </a:r>
            <a:r>
              <a:rPr lang="en-US" altLang="zh-TW" b="1" dirty="0">
                <a:ea typeface="標楷體" panose="03000509000000000000" pitchFamily="65" charset="-120"/>
                <a:cs typeface="Mangal" panose="02040503050203030202" pitchFamily="18" charset="0"/>
              </a:rPr>
              <a:t>  </a:t>
            </a:r>
            <a:r>
              <a:rPr lang="zh-TW" altLang="en-US" b="1" kern="100" dirty="0">
                <a:ea typeface="標楷體" panose="03000509000000000000" pitchFamily="65" charset="-120"/>
                <a:cs typeface="Mangal" panose="02040503050203030202" pitchFamily="18" charset="0"/>
              </a:rPr>
              <a:t>老師</a:t>
            </a:r>
            <a:endParaRPr lang="zh-TW" altLang="en-US" kern="100" dirty="0">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A00A7F73-EE65-7BDE-FF38-CD73D044E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46" y="1658072"/>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61F1D54E-0FBB-461B-415C-963A09D4E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9636" y="2483221"/>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C27B2F48-FA55-EA6E-6693-2C0B13DE6D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243887"/>
            <a:ext cx="1257299" cy="855662"/>
          </a:xfrm>
          <a:prstGeom prst="rect">
            <a:avLst/>
          </a:prstGeom>
        </p:spPr>
      </p:pic>
      <p:grpSp>
        <p:nvGrpSpPr>
          <p:cNvPr id="7" name="群組 6">
            <a:extLst>
              <a:ext uri="{FF2B5EF4-FFF2-40B4-BE49-F238E27FC236}">
                <a16:creationId xmlns:a16="http://schemas.microsoft.com/office/drawing/2014/main" id="{A9792C73-B18C-58A4-C4EB-8C753FCBB7FF}"/>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6147DDCC-5C3C-EA39-9182-717E2B82C3DB}"/>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C6D4C4D2-9B73-F9FF-8BC6-D63826BC2DA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62E5F962-E6B3-9ECF-F0E6-A64E2810BDD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1238BC40-2BC3-6827-A24D-CF67241E870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938AA8DD-8BA9-B928-ABF6-F29AA39EC7F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B8A08F31-89EC-BFA4-F5EE-6BA566731ADA}"/>
              </a:ext>
            </a:extLst>
          </p:cNvPr>
          <p:cNvSpPr txBox="1"/>
          <p:nvPr/>
        </p:nvSpPr>
        <p:spPr>
          <a:xfrm>
            <a:off x="951090" y="1215634"/>
            <a:ext cx="5540198" cy="7938712"/>
          </a:xfrm>
          <a:prstGeom prst="rect">
            <a:avLst/>
          </a:prstGeom>
          <a:noFill/>
        </p:spPr>
        <p:txBody>
          <a:bodyPr wrap="square">
            <a:spAutoFit/>
          </a:bodyPr>
          <a:lstStyle/>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6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、上學期主題</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歐洲，俄羅斯</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 ，搭配下學期主題</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亞洲，日本</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基礎日文</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，讓同學們一次學到「最冷門</a:t>
            </a: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最熱門」的語言 </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2</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、透過社團活動來認識不同的國家的歷史、地理、文化 </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3</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、讓學生培養國際觀 </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4</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、享受外語學習的樂趣 </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5</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、從人文、美食、旅遊等各方面來認識不同的文化來引發學習語言的興趣 </a:t>
            </a:r>
          </a:p>
          <a:p>
            <a:pPr marR="183514" algn="just" eaLnBrk="0" latinLnBrk="1" hangingPunct="0">
              <a:lnSpc>
                <a:spcPts val="1600"/>
              </a:lnSpc>
            </a:pPr>
            <a:r>
              <a:rPr lang="en-US" altLang="zh-TW" sz="1000" dirty="0">
                <a:latin typeface="標楷體" panose="03000509000000000000" pitchFamily="65" charset="-120"/>
                <a:ea typeface="標楷體" panose="03000509000000000000" pitchFamily="65" charset="-120"/>
                <a:cs typeface="Times New Roman" panose="02020603050405020304" pitchFamily="18" charset="0"/>
              </a:rPr>
              <a:t>     6</a:t>
            </a:r>
            <a:r>
              <a:rPr lang="zh-TW" altLang="en-US" sz="1000" dirty="0">
                <a:latin typeface="標楷體" panose="03000509000000000000" pitchFamily="65" charset="-120"/>
                <a:ea typeface="標楷體" panose="03000509000000000000" pitchFamily="65" charset="-120"/>
                <a:cs typeface="Times New Roman" panose="02020603050405020304" pitchFamily="18" charset="0"/>
              </a:rPr>
              <a:t>、學習到如何自己規劃安排旅遊行程，訂機票，飯店，餐廳等小技巧</a:t>
            </a:r>
            <a:endParaRPr lang="en-US" altLang="zh-TW" sz="10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1600"/>
              </a:lnSpc>
            </a:pP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1</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、北歐地區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波羅地海三小國</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愛沙尼亞</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拉脫維亞</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捐疫苗給台灣的立陶宛</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字母介紹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2</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、東歐地區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東斯拉夫地區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俄羅斯</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烏克蘭</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二</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招呼用語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3</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、中歐地區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匈牙利，捐疫苗給台灣的斯洛伐克</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三</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這個</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那個</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4</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、西歐地區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西斯拉夫地區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捷克，波蘭</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四</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點餐</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請給我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5</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、南歐地區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南斯拉夫地區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保加利亞</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馬其頓，蒙特內哥羅</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五</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買東</a:t>
            </a:r>
            <a:endParaRPr lang="en-US"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西</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多少錢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6</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、巴爾幹半島</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克羅埃西亞，希臘，波士尼亞與赫賽哥維納</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基礎俄文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六</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總複習</a:t>
            </a:r>
            <a:endParaRPr lang="en-US"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7</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、漢字國家文化語言差異</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台灣大陸，香港，日本，韓國</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繁體字</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簡體字</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日本</a:t>
            </a:r>
            <a:endParaRPr lang="en-US"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漢字</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廣東話文字 </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&amp; 50</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音字母介紹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8</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、日本飲食文化 基礎日文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一</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)50</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音介紹</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點餐</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請給我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9</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、日本觀光旅遊 基礎日文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二</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)50</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音介紹</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&amp;</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自我介紹 </a:t>
            </a: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10</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、搭車交通工具 基礎日文</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三</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問路</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如何搭車去哪裡</a:t>
            </a:r>
            <a:endParaRPr lang="en-US"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歐洲</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日本電影短片欣賞</a:t>
            </a:r>
            <a:r>
              <a:rPr lang="en-US" altLang="zh-TW" sz="11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100" dirty="0">
                <a:latin typeface="標楷體" panose="03000509000000000000" pitchFamily="65" charset="-120"/>
                <a:ea typeface="標楷體" panose="03000509000000000000" pitchFamily="65" charset="-120"/>
                <a:cs typeface="Times New Roman" panose="02020603050405020304" pitchFamily="18" charset="0"/>
              </a:rPr>
              <a:t>總複習</a:t>
            </a:r>
            <a:endParaRPr lang="zh-TW" altLang="zh-TW" sz="11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一顆熱情想了解這個世界的心、有願意嘗試不同新事物的膽識</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en-US" sz="1400" dirty="0">
                <a:latin typeface="標楷體" panose="03000509000000000000" pitchFamily="65" charset="-120"/>
                <a:ea typeface="標楷體" panose="03000509000000000000" pitchFamily="65" charset="-120"/>
                <a:cs typeface="Mangal" panose="02040503050203030202" pitchFamily="18" charset="0"/>
              </a:rPr>
              <a:t>   請自備筆與筆記本方便上課作筆記、可利用手機</a:t>
            </a:r>
            <a:r>
              <a:rPr lang="en-US" altLang="zh-TW" sz="1400" dirty="0">
                <a:latin typeface="標楷體" panose="03000509000000000000" pitchFamily="65" charset="-120"/>
                <a:ea typeface="標楷體" panose="03000509000000000000" pitchFamily="65" charset="-120"/>
                <a:cs typeface="Mangal" panose="02040503050203030202" pitchFamily="18" charset="0"/>
              </a:rPr>
              <a:t>google map</a:t>
            </a:r>
            <a:r>
              <a:rPr lang="zh-TW" altLang="en-US" sz="1400" dirty="0">
                <a:latin typeface="標楷體" panose="03000509000000000000" pitchFamily="65" charset="-120"/>
                <a:ea typeface="標楷體" panose="03000509000000000000" pitchFamily="65" charset="-120"/>
                <a:cs typeface="Mangal" panose="02040503050203030202" pitchFamily="18" charset="0"/>
              </a:rPr>
              <a:t>一</a:t>
            </a:r>
            <a:endParaRPr lang="en-US" altLang="zh-TW" sz="14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20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起探索全世界</a:t>
            </a:r>
            <a:r>
              <a:rPr lang="zh-TW" altLang="zh-TW" sz="1400" dirty="0">
                <a:latin typeface="標楷體" panose="03000509000000000000" pitchFamily="65" charset="-120"/>
                <a:ea typeface="標楷體" panose="03000509000000000000" pitchFamily="65" charset="-120"/>
                <a:cs typeface="Mangal" panose="02040503050203030202" pitchFamily="18" charset="0"/>
              </a:rPr>
              <a:t>。</a:t>
            </a:r>
            <a:endParaRPr lang="zh-TW"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algn="just">
              <a:lnSpc>
                <a:spcPts val="2200"/>
              </a:lnSpc>
            </a:pPr>
            <a:r>
              <a:rPr lang="zh-TW" altLang="en-US" sz="1400" dirty="0">
                <a:latin typeface="標楷體" panose="03000509000000000000" pitchFamily="65" charset="-120"/>
                <a:ea typeface="標楷體" panose="03000509000000000000" pitchFamily="65" charset="-120"/>
                <a:cs typeface="Mangal" panose="02040503050203030202" pitchFamily="18" charset="0"/>
              </a:rPr>
              <a:t>   不收社費、配合「一社團一公益」活動</a:t>
            </a:r>
            <a:r>
              <a:rPr lang="en-US" altLang="zh-TW" sz="1400" dirty="0">
                <a:latin typeface="標楷體" panose="03000509000000000000" pitchFamily="65" charset="-120"/>
                <a:ea typeface="標楷體" panose="03000509000000000000" pitchFamily="65" charset="-120"/>
                <a:cs typeface="Mangal" panose="02040503050203030202" pitchFamily="18" charset="0"/>
              </a:rPr>
              <a:t>(</a:t>
            </a:r>
            <a:r>
              <a:rPr lang="zh-TW" altLang="en-US" sz="1400" dirty="0">
                <a:latin typeface="標楷體" panose="03000509000000000000" pitchFamily="65" charset="-120"/>
                <a:ea typeface="標楷體" panose="03000509000000000000" pitchFamily="65" charset="-120"/>
                <a:cs typeface="Mangal" panose="02040503050203030202" pitchFamily="18" charset="0"/>
              </a:rPr>
              <a:t>會選擇一個時</a:t>
            </a:r>
            <a:endParaRPr lang="en-US" altLang="zh-TW" sz="1400" dirty="0">
              <a:latin typeface="標楷體" panose="03000509000000000000" pitchFamily="65" charset="-120"/>
              <a:ea typeface="標楷體" panose="03000509000000000000" pitchFamily="65" charset="-120"/>
              <a:cs typeface="Mangal" panose="02040503050203030202" pitchFamily="18" charset="0"/>
            </a:endParaRPr>
          </a:p>
          <a:p>
            <a:pPr algn="just">
              <a:lnSpc>
                <a:spcPts val="2200"/>
              </a:lnSpc>
            </a:pPr>
            <a:r>
              <a:rPr lang="en-US" altLang="zh-TW" sz="14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段全員募款發票捐出至「創世基金會」來一起做公益</a:t>
            </a:r>
            <a:r>
              <a:rPr lang="en-US" altLang="zh-TW" sz="1400" dirty="0">
                <a:latin typeface="標楷體" panose="03000509000000000000" pitchFamily="65" charset="-120"/>
                <a:ea typeface="標楷體" panose="03000509000000000000" pitchFamily="65" charset="-120"/>
                <a:cs typeface="Mangal" panose="02040503050203030202" pitchFamily="18" charset="0"/>
              </a:rPr>
              <a:t>)</a:t>
            </a:r>
            <a:endParaRPr lang="zh-TW" altLang="en-US" sz="1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450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752600" y="569303"/>
            <a:ext cx="3371465"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21 </a:t>
            </a:r>
            <a:r>
              <a:rPr lang="zh-TW" altLang="en-US" dirty="0"/>
              <a:t>影像創作社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75526" y="900113"/>
            <a:ext cx="145118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solidFill>
                  <a:schemeClr val="tx1"/>
                </a:solidFill>
                <a:latin typeface="標楷體" panose="03000509000000000000" pitchFamily="65" charset="-120"/>
                <a:ea typeface="標楷體" panose="03000509000000000000" pitchFamily="65" charset="-120"/>
                <a:cs typeface="Mangal" panose="02040503050203030202" pitchFamily="18" charset="0"/>
              </a:rPr>
              <a:t>謝佩庭 </a:t>
            </a:r>
            <a:r>
              <a:rPr lang="zh-TW" altLang="en-US" b="1" kern="100" dirty="0">
                <a:solidFill>
                  <a:schemeClr val="tx1"/>
                </a:solidFill>
                <a:ea typeface="標楷體" panose="03000509000000000000" pitchFamily="65" charset="-120"/>
                <a:cs typeface="Mangal" panose="02040503050203030202" pitchFamily="18" charset="0"/>
              </a:rPr>
              <a:t>老師</a:t>
            </a:r>
            <a:endParaRPr lang="zh-TW" altLang="en-US" b="1" kern="100" dirty="0">
              <a:solidFill>
                <a:schemeClr val="tx1"/>
              </a:solidFill>
              <a:ea typeface="新細明體" panose="02020500000000000000" pitchFamily="18" charset="-120"/>
              <a:cs typeface="Mangal" panose="02040503050203030202" pitchFamily="18" charset="0"/>
            </a:endParaRPr>
          </a:p>
        </p:txBody>
      </p:sp>
      <p:pic>
        <p:nvPicPr>
          <p:cNvPr id="4" name="圖片 3" descr="一張含有 海洋哺乳動物, 卡通, 海豚, 動物玩偶 的圖片&#10;&#10;AI 產生的內容可能不正確。">
            <a:extLst>
              <a:ext uri="{FF2B5EF4-FFF2-40B4-BE49-F238E27FC236}">
                <a16:creationId xmlns:a16="http://schemas.microsoft.com/office/drawing/2014/main" id="{B2BB39CA-2EBA-D8E5-8D2A-CE3FAA286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98" y="303564"/>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380A375D-207E-7670-D20C-665D1622A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550" y="3571850"/>
            <a:ext cx="1731150" cy="1240658"/>
          </a:xfrm>
          <a:prstGeom prst="rect">
            <a:avLst/>
          </a:prstGeom>
        </p:spPr>
      </p:pic>
      <p:pic>
        <p:nvPicPr>
          <p:cNvPr id="6" name="圖片 5" descr="一張含有 派對用品, 氣球, 生日蛋糕, 生日 的圖片&#10;&#10;AI 產生的內容可能不正確。">
            <a:extLst>
              <a:ext uri="{FF2B5EF4-FFF2-40B4-BE49-F238E27FC236}">
                <a16:creationId xmlns:a16="http://schemas.microsoft.com/office/drawing/2014/main" id="{DF7FB494-6435-F807-BD22-28C6910A2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701" y="8361925"/>
            <a:ext cx="1257299" cy="737624"/>
          </a:xfrm>
          <a:prstGeom prst="rect">
            <a:avLst/>
          </a:prstGeom>
        </p:spPr>
      </p:pic>
      <p:grpSp>
        <p:nvGrpSpPr>
          <p:cNvPr id="7" name="群組 6">
            <a:extLst>
              <a:ext uri="{FF2B5EF4-FFF2-40B4-BE49-F238E27FC236}">
                <a16:creationId xmlns:a16="http://schemas.microsoft.com/office/drawing/2014/main" id="{F113E685-E467-36A2-3969-8CDB22FFD9B1}"/>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A8422184-4497-5225-9E87-48E30EDE5B26}"/>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9ABC5185-0346-965C-15B5-DEAB84EC5EDC}"/>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F02C3B5D-DD6A-1351-8DB8-9E78ADC59519}"/>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2ABC4F2B-872A-EC2F-19B1-1D908C148304}"/>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81C1C110-DC7C-DB34-62D5-3EA83B499CB1}"/>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067062A5-9E53-A83A-E992-A956A9A085FA}"/>
              </a:ext>
            </a:extLst>
          </p:cNvPr>
          <p:cNvSpPr txBox="1"/>
          <p:nvPr/>
        </p:nvSpPr>
        <p:spPr>
          <a:xfrm>
            <a:off x="531991" y="1215634"/>
            <a:ext cx="6394589" cy="7842788"/>
          </a:xfrm>
          <a:prstGeom prst="rect">
            <a:avLst/>
          </a:prstGeom>
          <a:noFill/>
        </p:spPr>
        <p:txBody>
          <a:bodyPr wrap="square">
            <a:spAutoFit/>
          </a:bodyPr>
          <a:lstStyle/>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4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影像創作社以數位影像創作與視覺表達為核心，帶領學生認識當代多元的創作工具與媒介。課程將運用免費</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AI</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圖像生成平台、</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Photoshop</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及簡易影像編輯工具，從文字發想、圖像生成、素材選擇到後製編修，引導學生逐步將抽象構想轉化為具體作品。 </a:t>
            </a:r>
          </a:p>
          <a:p>
            <a:pPr marR="183514" algn="just" eaLnBrk="0" latinLnBrk="1" hangingPunct="0">
              <a:lnSpc>
                <a:spcPts val="1400"/>
              </a:lnSpc>
            </a:pP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工具與技術不斷更新，真正不可取代的是創作者的思維。本社團最核心的價值，在於培養學生的創作概念、視覺敘事與美學理解，並以超現實影像作為主要發想方向，透過自我形象、創意聯想、電影海報及主題創作等實作，訓練觀察力、想像力與圖像判讀能力。同時帶領學生認識</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AI</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生成內容、著作權與數位倫理，理解科技工具的可能性與限制。期望學生在人工智慧時代，不僅成為能下達指令的「詠唱者」，更能成為具備原創思維、判斷能力與整合視野的「視覺總監」，完成具有個人特色且可公開展示的影像作品。</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1600"/>
              </a:lnSpc>
            </a:pP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1</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課程介紹：數位時代的影像美學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2</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用圖像介紹自己：自我形象創作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3</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從文字到畫面：創意聯想與提示詞練習</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4</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日常變形記：超現實影像實驗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5</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故事張力的表達：電影海報創作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6</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成果整理與作品分享</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7</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超現實影像創作</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Ⅰ</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：主題發想與構圖規劃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8</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超現實影像創作</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Ⅱ</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：素材生成與圖像選擇 </a:t>
            </a: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9</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超現實影像創作</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Ⅲ</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：影像組合與視覺調整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10</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作品深化與細節修整</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600"/>
              </a:lnSpc>
            </a:pP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11</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社團成果展                               </a:t>
            </a:r>
            <a:r>
              <a:rPr lang="en-US" altLang="zh-TW" sz="12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課程回顧</a:t>
            </a:r>
            <a:endParaRPr lang="zh-TW"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8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200" dirty="0">
                <a:latin typeface="標楷體" panose="03000509000000000000" pitchFamily="65" charset="-120"/>
                <a:ea typeface="標楷體" panose="03000509000000000000" pitchFamily="65" charset="-120"/>
                <a:cs typeface="Mangal" panose="02040503050203030202" pitchFamily="18" charset="0"/>
              </a:rPr>
              <a:t>基本電腦操作能力</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Mangal" panose="02040503050203030202" pitchFamily="18" charset="0"/>
              </a:rPr>
              <a:t>基礎網路使用能力</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Mangal" panose="02040503050203030202" pitchFamily="18" charset="0"/>
              </a:rPr>
              <a:t>對影像創作與數位工具有興趣</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Mangal" panose="02040503050203030202" pitchFamily="18" charset="0"/>
              </a:rPr>
              <a:t>願意</a:t>
            </a:r>
            <a:endParaRPr lang="en-US" altLang="zh-TW" sz="12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1800"/>
              </a:lnSpc>
            </a:pPr>
            <a:r>
              <a:rPr lang="en-US" altLang="zh-TW" sz="1200" dirty="0">
                <a:latin typeface="標楷體" panose="03000509000000000000" pitchFamily="65" charset="-120"/>
                <a:ea typeface="標楷體" panose="03000509000000000000" pitchFamily="65" charset="-120"/>
                <a:cs typeface="Mangal" panose="02040503050203030202" pitchFamily="18" charset="0"/>
              </a:rPr>
              <a:t>       </a:t>
            </a:r>
            <a:r>
              <a:rPr lang="zh-TW" altLang="en-US" sz="1200" dirty="0">
                <a:latin typeface="標楷體" panose="03000509000000000000" pitchFamily="65" charset="-120"/>
                <a:ea typeface="標楷體" panose="03000509000000000000" pitchFamily="65" charset="-120"/>
                <a:cs typeface="Mangal" panose="02040503050203030202" pitchFamily="18" charset="0"/>
              </a:rPr>
              <a:t>嘗試創意發想與作品表達</a:t>
            </a:r>
            <a:r>
              <a:rPr lang="zh-TW" altLang="en-US" sz="12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200" dirty="0">
                <a:latin typeface="標楷體" panose="03000509000000000000" pitchFamily="65" charset="-120"/>
                <a:ea typeface="標楷體" panose="03000509000000000000" pitchFamily="65" charset="-120"/>
                <a:cs typeface="Mangal" panose="02040503050203030202" pitchFamily="18" charset="0"/>
              </a:rPr>
              <a:t>能配合課堂進度完成作品並進行分享</a:t>
            </a:r>
            <a:r>
              <a:rPr lang="zh-TW" altLang="zh-TW" sz="1200" dirty="0">
                <a:latin typeface="標楷體" panose="03000509000000000000" pitchFamily="65" charset="-120"/>
                <a:ea typeface="標楷體" panose="03000509000000000000" pitchFamily="65" charset="-120"/>
                <a:cs typeface="Mangal" panose="02040503050203030202" pitchFamily="18" charset="0"/>
              </a:rPr>
              <a:t>。</a:t>
            </a:r>
            <a:endParaRPr lang="en-US" altLang="zh-TW" sz="12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4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     </a:t>
            </a:r>
            <a:r>
              <a:rPr lang="zh-TW" altLang="en-US" sz="1400" dirty="0">
                <a:latin typeface="標楷體" panose="03000509000000000000" pitchFamily="65" charset="-120"/>
                <a:ea typeface="標楷體" panose="03000509000000000000" pitchFamily="65" charset="-120"/>
                <a:cs typeface="Mangal" panose="02040503050203030202" pitchFamily="18" charset="0"/>
              </a:rPr>
              <a:t>無</a:t>
            </a:r>
            <a:r>
              <a:rPr lang="zh-TW" altLang="zh-TW" sz="1400" dirty="0">
                <a:latin typeface="標楷體" panose="03000509000000000000" pitchFamily="65" charset="-120"/>
                <a:ea typeface="標楷體" panose="03000509000000000000" pitchFamily="65" charset="-120"/>
                <a:cs typeface="Mangal" panose="02040503050203030202" pitchFamily="18" charset="0"/>
              </a:rPr>
              <a:t>。</a:t>
            </a:r>
            <a:endParaRPr lang="zh-TW"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4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1800"/>
              </a:lnSpc>
            </a:pPr>
            <a:r>
              <a:rPr lang="en-US" altLang="zh-TW" sz="1200" dirty="0">
                <a:latin typeface="標楷體" panose="03000509000000000000" pitchFamily="65" charset="-120"/>
                <a:ea typeface="標楷體" panose="03000509000000000000" pitchFamily="65" charset="-120"/>
                <a:cs typeface="Mangal" panose="02040503050203030202" pitchFamily="18" charset="0"/>
              </a:rPr>
              <a:t>1.</a:t>
            </a:r>
            <a:r>
              <a:rPr lang="zh-TW" altLang="en-US" sz="1200" dirty="0">
                <a:latin typeface="標楷體" panose="03000509000000000000" pitchFamily="65" charset="-120"/>
                <a:ea typeface="標楷體" panose="03000509000000000000" pitchFamily="65" charset="-120"/>
                <a:cs typeface="Mangal" panose="02040503050203030202" pitchFamily="18" charset="0"/>
              </a:rPr>
              <a:t>每位社員收取</a:t>
            </a:r>
            <a:r>
              <a:rPr lang="en-US" altLang="zh-TW" sz="1200" dirty="0">
                <a:latin typeface="標楷體" panose="03000509000000000000" pitchFamily="65" charset="-120"/>
                <a:ea typeface="標楷體" panose="03000509000000000000" pitchFamily="65" charset="-120"/>
                <a:cs typeface="Mangal" panose="02040503050203030202" pitchFamily="18" charset="0"/>
              </a:rPr>
              <a:t>50</a:t>
            </a:r>
            <a:r>
              <a:rPr lang="zh-TW" altLang="en-US" sz="1200" dirty="0">
                <a:latin typeface="標楷體" panose="03000509000000000000" pitchFamily="65" charset="-120"/>
                <a:ea typeface="標楷體" panose="03000509000000000000" pitchFamily="65" charset="-120"/>
                <a:cs typeface="Mangal" panose="02040503050203030202" pitchFamily="18" charset="0"/>
              </a:rPr>
              <a:t>元作為期末成果印製費。 </a:t>
            </a:r>
          </a:p>
          <a:p>
            <a:pPr marR="183514" algn="just" eaLnBrk="0" hangingPunct="0">
              <a:lnSpc>
                <a:spcPts val="1800"/>
              </a:lnSpc>
            </a:pPr>
            <a:r>
              <a:rPr lang="en-US" altLang="zh-TW" sz="1200" dirty="0">
                <a:latin typeface="標楷體" panose="03000509000000000000" pitchFamily="65" charset="-120"/>
                <a:ea typeface="標楷體" panose="03000509000000000000" pitchFamily="65" charset="-120"/>
                <a:cs typeface="Mangal" panose="02040503050203030202" pitchFamily="18" charset="0"/>
              </a:rPr>
              <a:t>2.</a:t>
            </a:r>
            <a:r>
              <a:rPr lang="zh-TW" altLang="en-US" sz="1200" dirty="0">
                <a:latin typeface="標楷體" panose="03000509000000000000" pitchFamily="65" charset="-120"/>
                <a:ea typeface="標楷體" panose="03000509000000000000" pitchFamily="65" charset="-120"/>
                <a:cs typeface="Mangal" panose="02040503050203030202" pitchFamily="18" charset="0"/>
              </a:rPr>
              <a:t>本學期課程引進前沿</a:t>
            </a:r>
            <a:r>
              <a:rPr lang="en-US" altLang="zh-TW" sz="1200" dirty="0">
                <a:latin typeface="標楷體" panose="03000509000000000000" pitchFamily="65" charset="-120"/>
                <a:ea typeface="標楷體" panose="03000509000000000000" pitchFamily="65" charset="-120"/>
                <a:cs typeface="Mangal" panose="02040503050203030202" pitchFamily="18" charset="0"/>
              </a:rPr>
              <a:t>AI</a:t>
            </a:r>
            <a:r>
              <a:rPr lang="zh-TW" altLang="en-US" sz="1200" dirty="0">
                <a:latin typeface="標楷體" panose="03000509000000000000" pitchFamily="65" charset="-120"/>
                <a:ea typeface="標楷體" panose="03000509000000000000" pitchFamily="65" charset="-120"/>
                <a:cs typeface="Mangal" panose="02040503050203030202" pitchFamily="18" charset="0"/>
              </a:rPr>
              <a:t>影像工具（如</a:t>
            </a:r>
            <a:r>
              <a:rPr lang="en-US" altLang="zh-TW" sz="1200" dirty="0" err="1">
                <a:latin typeface="標楷體" panose="03000509000000000000" pitchFamily="65" charset="-120"/>
                <a:ea typeface="標楷體" panose="03000509000000000000" pitchFamily="65" charset="-120"/>
                <a:cs typeface="Mangal" panose="02040503050203030202" pitchFamily="18" charset="0"/>
              </a:rPr>
              <a:t>Dreamina</a:t>
            </a:r>
            <a:r>
              <a:rPr lang="zh-TW" altLang="en-US" sz="1200" dirty="0">
                <a:latin typeface="標楷體" panose="03000509000000000000" pitchFamily="65" charset="-120"/>
                <a:ea typeface="標楷體" panose="03000509000000000000" pitchFamily="65" charset="-120"/>
                <a:cs typeface="Mangal" panose="02040503050203030202" pitchFamily="18" charset="0"/>
              </a:rPr>
              <a:t>等）輔助美學發想與素材生成。依據國際平台服務條款，未滿</a:t>
            </a:r>
            <a:r>
              <a:rPr lang="en-US" altLang="zh-TW" sz="1200" dirty="0">
                <a:latin typeface="標楷體" panose="03000509000000000000" pitchFamily="65" charset="-120"/>
                <a:ea typeface="標楷體" panose="03000509000000000000" pitchFamily="65" charset="-120"/>
                <a:cs typeface="Mangal" panose="02040503050203030202" pitchFamily="18" charset="0"/>
              </a:rPr>
              <a:t>18</a:t>
            </a:r>
            <a:r>
              <a:rPr lang="zh-TW" altLang="en-US" sz="1200" dirty="0">
                <a:latin typeface="標楷體" panose="03000509000000000000" pitchFamily="65" charset="-120"/>
                <a:ea typeface="標楷體" panose="03000509000000000000" pitchFamily="65" charset="-120"/>
                <a:cs typeface="Mangal" panose="02040503050203030202" pitchFamily="18" charset="0"/>
              </a:rPr>
              <a:t>歲之使用者需經家長同意，授課老師將於第一週發放「家長知悉與同意書」以符合數位合規規範。本課程全程指導學生使用每日重置之</a:t>
            </a:r>
            <a:endParaRPr lang="en-US" altLang="zh-TW" sz="12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1800"/>
              </a:lnSpc>
            </a:pPr>
            <a:r>
              <a:rPr lang="zh-TW" altLang="en-US" sz="1200" dirty="0">
                <a:latin typeface="標楷體" panose="03000509000000000000" pitchFamily="65" charset="-120"/>
                <a:ea typeface="標楷體" panose="03000509000000000000" pitchFamily="65" charset="-120"/>
                <a:cs typeface="Mangal" panose="02040503050203030202" pitchFamily="18" charset="0"/>
              </a:rPr>
              <a:t>免費額度，免綁信用卡，學生無需負擔任何軟體費用，亦不涉及校外</a:t>
            </a:r>
            <a:endParaRPr lang="en-US" altLang="zh-TW" sz="1200" dirty="0">
              <a:latin typeface="標楷體" panose="03000509000000000000" pitchFamily="65" charset="-120"/>
              <a:ea typeface="標楷體" panose="03000509000000000000" pitchFamily="65" charset="-120"/>
              <a:cs typeface="Mangal" panose="02040503050203030202" pitchFamily="18" charset="0"/>
            </a:endParaRPr>
          </a:p>
          <a:p>
            <a:pPr marR="183514" algn="just" eaLnBrk="0" hangingPunct="0">
              <a:lnSpc>
                <a:spcPts val="1800"/>
              </a:lnSpc>
            </a:pPr>
            <a:r>
              <a:rPr lang="zh-TW" altLang="en-US" sz="1200" dirty="0">
                <a:latin typeface="標楷體" panose="03000509000000000000" pitchFamily="65" charset="-120"/>
                <a:ea typeface="標楷體" panose="03000509000000000000" pitchFamily="65" charset="-120"/>
                <a:cs typeface="Mangal" panose="02040503050203030202" pitchFamily="18" charset="0"/>
              </a:rPr>
              <a:t>商業行為。</a:t>
            </a:r>
          </a:p>
        </p:txBody>
      </p:sp>
    </p:spTree>
    <p:extLst>
      <p:ext uri="{BB962C8B-B14F-4D97-AF65-F5344CB8AC3E}">
        <p14:creationId xmlns:p14="http://schemas.microsoft.com/office/powerpoint/2010/main" val="338909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海洋哺乳動物, 卡通, 海豚, 動物玩偶 的圖片&#10;&#10;AI 產生的內容可能不正確。">
            <a:extLst>
              <a:ext uri="{FF2B5EF4-FFF2-40B4-BE49-F238E27FC236}">
                <a16:creationId xmlns:a16="http://schemas.microsoft.com/office/drawing/2014/main" id="{8468F863-85C1-449B-52DF-0A3C4025B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34" y="1477135"/>
            <a:ext cx="1257096" cy="1650297"/>
          </a:xfrm>
          <a:prstGeom prst="rect">
            <a:avLst/>
          </a:prstGeom>
        </p:spPr>
      </p:pic>
      <p:pic>
        <p:nvPicPr>
          <p:cNvPr id="5" name="圖片 4" descr="一張含有 美工圖案, 動物玩偶, 卡通, 藝術 的圖片&#10;&#10;AI 產生的內容可能不正確。">
            <a:extLst>
              <a:ext uri="{FF2B5EF4-FFF2-40B4-BE49-F238E27FC236}">
                <a16:creationId xmlns:a16="http://schemas.microsoft.com/office/drawing/2014/main" id="{FE21A1CA-E38C-9E22-707D-DB5D3B8EF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7764" y="3069517"/>
            <a:ext cx="1731150" cy="1240658"/>
          </a:xfrm>
          <a:prstGeom prst="rect">
            <a:avLst/>
          </a:prstGeom>
        </p:spPr>
      </p:pic>
      <p:sp>
        <p:nvSpPr>
          <p:cNvPr id="2" name="文字方塊 2">
            <a:extLst>
              <a:ext uri="{FF2B5EF4-FFF2-40B4-BE49-F238E27FC236}">
                <a16:creationId xmlns:a16="http://schemas.microsoft.com/office/drawing/2014/main" id="{D32C4890-14EF-BF04-019B-12B19A0B258D}"/>
              </a:ext>
            </a:extLst>
          </p:cNvPr>
          <p:cNvSpPr txBox="1">
            <a:spLocks noChangeArrowheads="1"/>
          </p:cNvSpPr>
          <p:nvPr/>
        </p:nvSpPr>
        <p:spPr bwMode="auto">
          <a:xfrm>
            <a:off x="1433535" y="580733"/>
            <a:ext cx="3981451" cy="646331"/>
          </a:xfrm>
          <a:prstGeom prst="rect">
            <a:avLst/>
          </a:prstGeom>
          <a:noFill/>
          <a:ln w="9525">
            <a:noFill/>
            <a:miter lim="800000"/>
            <a:headEnd/>
            <a:tailEnd/>
          </a:ln>
        </p:spPr>
        <p:txBody>
          <a:bodyPr rot="0" vert="horz" wrap="square" lIns="91440" tIns="45720" rIns="91440" bIns="45720" anchor="ctr" anchorCtr="0">
            <a:spAutoFit/>
          </a:bodyPr>
          <a:lstStyle>
            <a:defPPr>
              <a:defRPr lang="en-US"/>
            </a:defPPr>
            <a:lvl1pPr algn="ctr">
              <a:defRPr sz="3600" kern="100">
                <a:latin typeface="華康儷楷書(P)" panose="03000500000000000000" pitchFamily="66" charset="-120"/>
                <a:ea typeface="華康儷楷書(P)" panose="03000500000000000000" pitchFamily="66" charset="-120"/>
                <a:cs typeface="Mangal" panose="02040503050203030202" pitchFamily="18" charset="0"/>
              </a:defRPr>
            </a:lvl1pPr>
          </a:lstStyle>
          <a:p>
            <a:r>
              <a:rPr lang="en-US" dirty="0"/>
              <a:t>A</a:t>
            </a:r>
            <a:r>
              <a:rPr lang="en-US" altLang="zh-TW" dirty="0"/>
              <a:t>22</a:t>
            </a:r>
            <a:r>
              <a:rPr lang="zh-TW" altLang="en-US" dirty="0"/>
              <a:t>  快樂學韓語社</a:t>
            </a:r>
          </a:p>
        </p:txBody>
      </p:sp>
      <p:sp>
        <p:nvSpPr>
          <p:cNvPr id="3" name="文字方塊 6">
            <a:extLst>
              <a:ext uri="{FF2B5EF4-FFF2-40B4-BE49-F238E27FC236}">
                <a16:creationId xmlns:a16="http://schemas.microsoft.com/office/drawing/2014/main" id="{AD203569-67E1-2FA6-E68F-8527F898E033}"/>
              </a:ext>
            </a:extLst>
          </p:cNvPr>
          <p:cNvSpPr txBox="1"/>
          <p:nvPr/>
        </p:nvSpPr>
        <p:spPr>
          <a:xfrm>
            <a:off x="5387764" y="887413"/>
            <a:ext cx="1470236" cy="4572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TW" altLang="en-US" b="1" kern="100" dirty="0">
                <a:ea typeface="標楷體" panose="03000509000000000000" pitchFamily="65" charset="-120"/>
                <a:cs typeface="Mangal" panose="02040503050203030202" pitchFamily="18" charset="0"/>
              </a:rPr>
              <a:t>吳京燕 老師</a:t>
            </a:r>
            <a:endParaRPr lang="zh-TW" altLang="en-US" kern="100" dirty="0">
              <a:ea typeface="新細明體" panose="02020500000000000000" pitchFamily="18" charset="-120"/>
              <a:cs typeface="Mangal" panose="02040503050203030202" pitchFamily="18" charset="0"/>
            </a:endParaRPr>
          </a:p>
        </p:txBody>
      </p:sp>
      <p:pic>
        <p:nvPicPr>
          <p:cNvPr id="6" name="圖片 5" descr="一張含有 派對用品, 氣球, 生日蛋糕, 生日 的圖片&#10;&#10;AI 產生的內容可能不正確。">
            <a:extLst>
              <a:ext uri="{FF2B5EF4-FFF2-40B4-BE49-F238E27FC236}">
                <a16:creationId xmlns:a16="http://schemas.microsoft.com/office/drawing/2014/main" id="{415BE593-D35D-C94C-A2CB-F6CB45458E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5800" y="8458783"/>
            <a:ext cx="1092200" cy="640765"/>
          </a:xfrm>
          <a:prstGeom prst="rect">
            <a:avLst/>
          </a:prstGeom>
        </p:spPr>
      </p:pic>
      <p:grpSp>
        <p:nvGrpSpPr>
          <p:cNvPr id="7" name="群組 6">
            <a:extLst>
              <a:ext uri="{FF2B5EF4-FFF2-40B4-BE49-F238E27FC236}">
                <a16:creationId xmlns:a16="http://schemas.microsoft.com/office/drawing/2014/main" id="{93083287-BFF0-2BB0-2F23-BCE062DBB7C6}"/>
              </a:ext>
            </a:extLst>
          </p:cNvPr>
          <p:cNvGrpSpPr/>
          <p:nvPr/>
        </p:nvGrpSpPr>
        <p:grpSpPr>
          <a:xfrm>
            <a:off x="63501" y="44450"/>
            <a:ext cx="6737349" cy="379620"/>
            <a:chOff x="63501" y="44450"/>
            <a:chExt cx="6737349" cy="379620"/>
          </a:xfrm>
        </p:grpSpPr>
        <p:pic>
          <p:nvPicPr>
            <p:cNvPr id="8" name="圖片 7" descr="一張含有 螢幕擷取畫面, 鮮豔, 圓形 的圖片&#10;&#10;AI 產生的內容可能不正確。">
              <a:extLst>
                <a:ext uri="{FF2B5EF4-FFF2-40B4-BE49-F238E27FC236}">
                  <a16:creationId xmlns:a16="http://schemas.microsoft.com/office/drawing/2014/main" id="{CABFEEF9-30DA-7C67-43B1-E7AA727FFCD2}"/>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63501" y="44450"/>
              <a:ext cx="1200149" cy="367501"/>
            </a:xfrm>
            <a:prstGeom prst="rect">
              <a:avLst/>
            </a:prstGeom>
          </p:spPr>
        </p:pic>
        <p:pic>
          <p:nvPicPr>
            <p:cNvPr id="9" name="圖片 8" descr="一張含有 螢幕擷取畫面, 鮮豔, 圓形 的圖片&#10;&#10;AI 產生的內容可能不正確。">
              <a:extLst>
                <a:ext uri="{FF2B5EF4-FFF2-40B4-BE49-F238E27FC236}">
                  <a16:creationId xmlns:a16="http://schemas.microsoft.com/office/drawing/2014/main" id="{45A291E9-EF15-5E70-C819-5794BBF9ECFE}"/>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1447801" y="44450"/>
              <a:ext cx="1200149" cy="367501"/>
            </a:xfrm>
            <a:prstGeom prst="rect">
              <a:avLst/>
            </a:prstGeom>
          </p:spPr>
        </p:pic>
        <p:pic>
          <p:nvPicPr>
            <p:cNvPr id="11" name="圖片 10" descr="一張含有 螢幕擷取畫面, 鮮豔, 圓形 的圖片&#10;&#10;AI 產生的內容可能不正確。">
              <a:extLst>
                <a:ext uri="{FF2B5EF4-FFF2-40B4-BE49-F238E27FC236}">
                  <a16:creationId xmlns:a16="http://schemas.microsoft.com/office/drawing/2014/main" id="{0A6EB787-A281-EC56-1063-CDE0FF9F3177}"/>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2832101" y="44450"/>
              <a:ext cx="1200149" cy="367501"/>
            </a:xfrm>
            <a:prstGeom prst="rect">
              <a:avLst/>
            </a:prstGeom>
          </p:spPr>
        </p:pic>
        <p:pic>
          <p:nvPicPr>
            <p:cNvPr id="12" name="圖片 11" descr="一張含有 螢幕擷取畫面, 鮮豔, 圓形 的圖片&#10;&#10;AI 產生的內容可能不正確。">
              <a:extLst>
                <a:ext uri="{FF2B5EF4-FFF2-40B4-BE49-F238E27FC236}">
                  <a16:creationId xmlns:a16="http://schemas.microsoft.com/office/drawing/2014/main" id="{99A844FE-3289-884B-3A23-051A59619488}"/>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4216401" y="44450"/>
              <a:ext cx="1200149" cy="367501"/>
            </a:xfrm>
            <a:prstGeom prst="rect">
              <a:avLst/>
            </a:prstGeom>
          </p:spPr>
        </p:pic>
        <p:pic>
          <p:nvPicPr>
            <p:cNvPr id="13" name="圖片 12" descr="一張含有 螢幕擷取畫面, 鮮豔, 圓形 的圖片&#10;&#10;AI 產生的內容可能不正確。">
              <a:extLst>
                <a:ext uri="{FF2B5EF4-FFF2-40B4-BE49-F238E27FC236}">
                  <a16:creationId xmlns:a16="http://schemas.microsoft.com/office/drawing/2014/main" id="{3B2447FF-53AC-8465-81C0-2661CD7F81DF}"/>
                </a:ext>
              </a:extLst>
            </p:cNvPr>
            <p:cNvPicPr>
              <a:picLocks noChangeAspect="1"/>
            </p:cNvPicPr>
            <p:nvPr/>
          </p:nvPicPr>
          <p:blipFill>
            <a:blip r:embed="rId5">
              <a:extLst>
                <a:ext uri="{28A0092B-C50C-407E-A947-70E740481C1C}">
                  <a14:useLocalDpi xmlns:a14="http://schemas.microsoft.com/office/drawing/2010/main" val="0"/>
                </a:ext>
              </a:extLst>
            </a:blip>
            <a:srcRect t="14347" b="62210"/>
            <a:stretch/>
          </p:blipFill>
          <p:spPr>
            <a:xfrm>
              <a:off x="5600701" y="56569"/>
              <a:ext cx="1200149" cy="367501"/>
            </a:xfrm>
            <a:prstGeom prst="rect">
              <a:avLst/>
            </a:prstGeom>
          </p:spPr>
        </p:pic>
      </p:grpSp>
      <p:sp>
        <p:nvSpPr>
          <p:cNvPr id="14" name="文字方塊 13">
            <a:extLst>
              <a:ext uri="{FF2B5EF4-FFF2-40B4-BE49-F238E27FC236}">
                <a16:creationId xmlns:a16="http://schemas.microsoft.com/office/drawing/2014/main" id="{993BA2DD-159A-0B5B-F266-D9F0AB06C06D}"/>
              </a:ext>
            </a:extLst>
          </p:cNvPr>
          <p:cNvSpPr txBox="1"/>
          <p:nvPr/>
        </p:nvSpPr>
        <p:spPr>
          <a:xfrm>
            <a:off x="951091" y="1215634"/>
            <a:ext cx="5849759" cy="8278548"/>
          </a:xfrm>
          <a:prstGeom prst="rect">
            <a:avLst/>
          </a:prstGeom>
          <a:noFill/>
        </p:spPr>
        <p:txBody>
          <a:bodyPr wrap="square">
            <a:spAutoFit/>
          </a:bodyPr>
          <a:lstStyle/>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一、社團宗旨</a:t>
            </a: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透過輕鬆有趣的教學方式，帶領學生從零開始學習韓語，認識韓國文化，培養第二外語能力與國際視野。課程結合韓語會話、發音、歌曲、韓劇、美食、旅遊及流行文化等多元主題，讓學生在愉快的學習氛圍中，自然而然開口說韓文，並培養跨文化理解與尊重不同文化的素養。</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二、社團課程介紹</a:t>
            </a:r>
          </a:p>
          <a:p>
            <a:pPr marR="183514" indent="177799" algn="just" eaLnBrk="0" hangingPunct="0">
              <a:lnSpc>
                <a:spcPts val="20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上學期</a:t>
            </a: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、韓語</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40</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音入門</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介紹韓文的起源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2</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、複合母音</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收尾音</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字卡學習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3</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、第一課</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您好</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打招呼問候語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4</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、第一課</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您好</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用韓文自我介紹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5</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、第二課</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這是什麼</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教唱童謠</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介紹韓國飲食文化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6</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、請同學分享自己喜歡的韓團、韓星及歌曲</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下學期</a:t>
            </a: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7</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第三課</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我在學韓語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 </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看數字認識韓國的節慶文化 </a:t>
            </a:r>
            <a:endParaRPr lang="en-US"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8</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、第三課</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我在學韓語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 </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韓國人生日為何吃海帶湯</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 </a:t>
            </a:r>
            <a:endParaRPr lang="ko-KR" altLang="en-US"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9</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、第三課</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我在學韓語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 </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認識韓國的「房</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방</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文化、 </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韓國的</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KTV(</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노래방</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、汗蒸幕</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찜질방</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字卡配對</a:t>
            </a:r>
            <a:endParaRPr lang="en-US" altLang="ko-KR"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10</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、第四課</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你在哪裡呢</a:t>
            </a:r>
            <a:r>
              <a:rPr lang="en-US" altLang="ko-KR" sz="1600" dirty="0">
                <a:latin typeface="標楷體" panose="03000509000000000000" pitchFamily="65" charset="-120"/>
                <a:ea typeface="標楷體" panose="03000509000000000000" pitchFamily="65" charset="-120"/>
                <a:cs typeface="Times New Roman" panose="02020603050405020304" pitchFamily="18" charset="0"/>
              </a:rPr>
              <a:t>? / </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介紹韓國首爾旅遊景點</a:t>
            </a:r>
          </a:p>
          <a:p>
            <a:pPr marR="183514" algn="just" eaLnBrk="0" latinLnBrk="1" hangingPunct="0">
              <a:lnSpc>
                <a:spcPts val="2000"/>
              </a:lnSpc>
            </a:pP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  </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11</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社團成果展</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2000"/>
              </a:lnSpc>
            </a:pP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12</a:t>
            </a:r>
            <a:r>
              <a:rPr lang="zh-TW"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第四課</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你在哪裡呢</a:t>
            </a:r>
            <a:r>
              <a:rPr lang="en-US" altLang="zh-TW" sz="1600" dirty="0">
                <a:latin typeface="標楷體" panose="03000509000000000000" pitchFamily="65" charset="-120"/>
                <a:ea typeface="標楷體" panose="03000509000000000000" pitchFamily="65" charset="-120"/>
                <a:cs typeface="Times New Roman" panose="02020603050405020304" pitchFamily="18" charset="0"/>
              </a:rPr>
              <a:t>? / </a:t>
            </a:r>
            <a:r>
              <a:rPr lang="zh-TW" altLang="en-US" sz="1600" dirty="0">
                <a:latin typeface="標楷體" panose="03000509000000000000" pitchFamily="65" charset="-120"/>
                <a:ea typeface="標楷體" panose="03000509000000000000" pitchFamily="65" charset="-120"/>
                <a:cs typeface="Times New Roman" panose="02020603050405020304" pitchFamily="18" charset="0"/>
              </a:rPr>
              <a:t>我在你心裡，我在你眼裡</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三、社團成員的先備能力</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學生無需具備任何韓文基礎，但需具備基本的學習動機和對韓國語言與文化的興趣。開放給所有年級的學生參加，無論其目前的 韓文能力如何，都將根據個人的進度和興趣調整教學內容。</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四、社團社員需自備的工具</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hangingPunct="0">
              <a:lnSpc>
                <a:spcPts val="2000"/>
              </a:lnSpc>
            </a:pPr>
            <a:r>
              <a:rPr lang="zh-TW" altLang="en-US" sz="1600" dirty="0">
                <a:latin typeface="標楷體" panose="03000509000000000000" pitchFamily="65" charset="-120"/>
                <a:ea typeface="標楷體" panose="03000509000000000000" pitchFamily="65" charset="-120"/>
                <a:cs typeface="Mangal" panose="02040503050203030202" pitchFamily="18" charset="0"/>
              </a:rPr>
              <a:t>筆記本和筆</a:t>
            </a:r>
            <a:r>
              <a:rPr lang="ko-KR" altLang="en-US" sz="16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課本</a:t>
            </a:r>
            <a:r>
              <a:rPr lang="en-US" altLang="zh-TW" sz="1600" dirty="0">
                <a:latin typeface="標楷體" panose="03000509000000000000" pitchFamily="65" charset="-120"/>
                <a:ea typeface="標楷體" panose="03000509000000000000" pitchFamily="65" charset="-120"/>
                <a:cs typeface="Mangal" panose="02040503050203030202" pitchFamily="18" charset="0"/>
              </a:rPr>
              <a:t>:</a:t>
            </a:r>
            <a:r>
              <a:rPr lang="zh-TW" altLang="en-US" sz="1600" dirty="0">
                <a:latin typeface="標楷體" panose="03000509000000000000" pitchFamily="65" charset="-120"/>
                <a:ea typeface="標楷體" panose="03000509000000000000" pitchFamily="65" charset="-120"/>
                <a:cs typeface="Mangal" panose="02040503050203030202" pitchFamily="18" charset="0"/>
              </a:rPr>
              <a:t>首爾大學韓國語</a:t>
            </a:r>
            <a:r>
              <a:rPr lang="en-US" altLang="zh-TW" sz="1600" dirty="0">
                <a:latin typeface="標楷體" panose="03000509000000000000" pitchFamily="65" charset="-120"/>
                <a:ea typeface="標楷體" panose="03000509000000000000" pitchFamily="65" charset="-120"/>
                <a:cs typeface="Mangal" panose="02040503050203030202" pitchFamily="18" charset="0"/>
              </a:rPr>
              <a:t>1A</a:t>
            </a:r>
            <a:r>
              <a:rPr lang="zh-TW" altLang="en-US" sz="1600" dirty="0">
                <a:latin typeface="標楷體" panose="03000509000000000000" pitchFamily="65" charset="-120"/>
                <a:ea typeface="標楷體" panose="03000509000000000000" pitchFamily="65" charset="-120"/>
                <a:cs typeface="Mangal" panose="02040503050203030202" pitchFamily="18" charset="0"/>
              </a:rPr>
              <a:t>（請學生自行購書）</a:t>
            </a:r>
            <a:r>
              <a:rPr lang="zh-TW" altLang="zh-TW" sz="1600" dirty="0">
                <a:latin typeface="標楷體" panose="03000509000000000000" pitchFamily="65" charset="-120"/>
                <a:ea typeface="標楷體" panose="03000509000000000000" pitchFamily="65" charset="-120"/>
                <a:cs typeface="Mangal" panose="02040503050203030202" pitchFamily="18" charset="0"/>
              </a:rPr>
              <a:t>。</a:t>
            </a:r>
            <a:endParaRPr lang="zh-TW" altLang="zh-TW" sz="1600" dirty="0">
              <a:latin typeface="標楷體" panose="03000509000000000000" pitchFamily="65" charset="-120"/>
              <a:ea typeface="標楷體" panose="03000509000000000000" pitchFamily="65" charset="-120"/>
              <a:cs typeface="Times New Roman" panose="02020603050405020304" pitchFamily="18" charset="0"/>
            </a:endParaRPr>
          </a:p>
          <a:p>
            <a:pPr marR="182879" algn="just" eaLnBrk="0" hangingPunct="0">
              <a:lnSpc>
                <a:spcPts val="2000"/>
              </a:lnSpc>
              <a:tabLst>
                <a:tab pos="5220940" algn="l"/>
              </a:tabLst>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五、其他</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是否有社費、其他應注意事項</a:t>
            </a:r>
            <a:r>
              <a:rPr lang="en-US" altLang="zh-TW" sz="20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準時上課不缺席，遵守社團紀律和規定，踴躍報名幹部。</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抱持積極參與與學習的好奇心來上課，希望與老師多多互</a:t>
            </a:r>
            <a:endParaRPr lang="en-US" altLang="zh-TW" sz="1400" dirty="0">
              <a:latin typeface="標楷體" panose="03000509000000000000" pitchFamily="65" charset="-120"/>
              <a:ea typeface="標楷體" panose="03000509000000000000" pitchFamily="65" charset="-120"/>
              <a:cs typeface="Times New Roman" panose="02020603050405020304" pitchFamily="18" charset="0"/>
            </a:endParaRPr>
          </a:p>
          <a:p>
            <a:pPr marR="183514" algn="just" eaLnBrk="0" latinLnBrk="1" hangingPunct="0">
              <a:lnSpc>
                <a:spcPts val="1800"/>
              </a:lnSpc>
            </a:pPr>
            <a:r>
              <a:rPr lang="zh-TW" altLang="en-US" sz="1400" dirty="0">
                <a:latin typeface="標楷體" panose="03000509000000000000" pitchFamily="65" charset="-120"/>
                <a:ea typeface="標楷體" panose="03000509000000000000" pitchFamily="65" charset="-120"/>
                <a:cs typeface="Times New Roman" panose="02020603050405020304" pitchFamily="18" charset="0"/>
              </a:rPr>
              <a:t>動練習說的同學可盡量往前坐搖滾區</a:t>
            </a:r>
            <a:r>
              <a:rPr lang="zh-TW" altLang="zh-TW" sz="14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en-US" sz="1400"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470688312"/>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佈景主題">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1132</TotalTime>
  <Words>6887</Words>
  <Application>Microsoft Office PowerPoint</Application>
  <PresentationFormat>如螢幕大小 (4:3)</PresentationFormat>
  <Paragraphs>717</Paragraphs>
  <Slides>24</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24</vt:i4>
      </vt:variant>
    </vt:vector>
  </HeadingPairs>
  <TitlesOfParts>
    <vt:vector size="31" baseType="lpstr">
      <vt:lpstr>華康儷楷書(P)</vt:lpstr>
      <vt:lpstr>新細明體</vt:lpstr>
      <vt:lpstr>標楷體</vt:lpstr>
      <vt:lpstr>Aptos</vt:lpstr>
      <vt:lpstr>Aptos Display</vt:lpstr>
      <vt:lpstr>Arial</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鄭銘奇</dc:creator>
  <cp:lastModifiedBy>鄭銘奇</cp:lastModifiedBy>
  <cp:revision>257</cp:revision>
  <dcterms:created xsi:type="dcterms:W3CDTF">2025-06-25T01:20:32Z</dcterms:created>
  <dcterms:modified xsi:type="dcterms:W3CDTF">2026-08-20T07:38:15Z</dcterms:modified>
</cp:coreProperties>
</file>